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309" r:id="rId2"/>
    <p:sldId id="257" r:id="rId3"/>
    <p:sldId id="256" r:id="rId4"/>
    <p:sldId id="275" r:id="rId5"/>
    <p:sldId id="284" r:id="rId6"/>
    <p:sldId id="276" r:id="rId7"/>
    <p:sldId id="277" r:id="rId8"/>
    <p:sldId id="279" r:id="rId9"/>
    <p:sldId id="281" r:id="rId10"/>
    <p:sldId id="282" r:id="rId11"/>
    <p:sldId id="283" r:id="rId12"/>
    <p:sldId id="263" r:id="rId13"/>
    <p:sldId id="292" r:id="rId14"/>
    <p:sldId id="291" r:id="rId15"/>
    <p:sldId id="262" r:id="rId16"/>
    <p:sldId id="259" r:id="rId17"/>
    <p:sldId id="260" r:id="rId18"/>
    <p:sldId id="293" r:id="rId19"/>
    <p:sldId id="294" r:id="rId20"/>
    <p:sldId id="295" r:id="rId21"/>
    <p:sldId id="286" r:id="rId22"/>
    <p:sldId id="289" r:id="rId23"/>
    <p:sldId id="287" r:id="rId24"/>
    <p:sldId id="288" r:id="rId25"/>
    <p:sldId id="290" r:id="rId26"/>
    <p:sldId id="296" r:id="rId27"/>
    <p:sldId id="268" r:id="rId28"/>
    <p:sldId id="299" r:id="rId29"/>
    <p:sldId id="300" r:id="rId30"/>
    <p:sldId id="301" r:id="rId31"/>
    <p:sldId id="302" r:id="rId32"/>
    <p:sldId id="303" r:id="rId33"/>
    <p:sldId id="304" r:id="rId34"/>
    <p:sldId id="305" r:id="rId35"/>
    <p:sldId id="306" r:id="rId36"/>
    <p:sldId id="307" r:id="rId37"/>
    <p:sldId id="308" r:id="rId38"/>
  </p:sldIdLst>
  <p:sldSz cx="9144000" cy="5143500" type="screen16x9"/>
  <p:notesSz cx="6858000" cy="9144000"/>
  <p:embeddedFontLst>
    <p:embeddedFont>
      <p:font typeface="Caveat" pitchFamily="2" charset="0"/>
      <p:regular r:id="rId40"/>
      <p:bold r:id="rId41"/>
    </p:embeddedFont>
    <p:embeddedFont>
      <p:font typeface="Open Sans" panose="020000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Black" panose="02000000000000000000" pitchFamily="2"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notesMaster" Target="notesMasters/notesMaster1.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3.fntdata" /><Relationship Id="rId47" Type="http://schemas.openxmlformats.org/officeDocument/2006/relationships/font" Target="fonts/font8.fntdata" /><Relationship Id="rId50" Type="http://schemas.openxmlformats.org/officeDocument/2006/relationships/font" Target="fonts/font11.fntdata" /><Relationship Id="rId55"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font" Target="fonts/font7.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2.fntdata" /><Relationship Id="rId54"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font" Target="fonts/font1.fntdata" /><Relationship Id="rId45" Type="http://schemas.openxmlformats.org/officeDocument/2006/relationships/font" Target="fonts/font6.fntdata" /><Relationship Id="rId53"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10.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5.fntdata" /><Relationship Id="rId52"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4.fntdata" /><Relationship Id="rId48" Type="http://schemas.openxmlformats.org/officeDocument/2006/relationships/font" Target="fonts/font9.fntdata" /><Relationship Id="rId8" Type="http://schemas.openxmlformats.org/officeDocument/2006/relationships/slide" Target="slides/slide7.xml" /><Relationship Id="rId51" Type="http://schemas.openxmlformats.org/officeDocument/2006/relationships/font" Target="fonts/font12.fntdata" /><Relationship Id="rId3" Type="http://schemas.openxmlformats.org/officeDocument/2006/relationships/slide" Target="slides/slide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005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3d2d765ec1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3d2d765ec1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8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8d7906e797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8d7906e797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307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9765d451f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69765d451f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49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8d7906e797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8d7906e797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90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d7906e79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d7906e79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53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8d7906e797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8d7906e79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0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9765d451f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69765d451f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67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106854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6400" b="1" i="0">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6.xml" /><Relationship Id="rId1" Type="http://schemas.openxmlformats.org/officeDocument/2006/relationships/slideLayout" Target="../slideLayouts/slideLayout10.xml" /></Relationships>
</file>

<file path=ppt/slides/_rels/slide1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33.png" /></Relationships>
</file>

<file path=ppt/slides/_rels/slide36.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36.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3977" cy="5143501"/>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2000" b="1">
                <a:solidFill>
                  <a:srgbClr val="FFFFFF"/>
                </a:solidFill>
                <a:latin typeface="Open Sans"/>
                <a:ea typeface="Open Sans"/>
                <a:cs typeface="Open Sans"/>
                <a:sym typeface="Open Sans"/>
              </a:rPr>
              <a:t>Portofolio - Intensive Bootcamp</a:t>
            </a:r>
            <a:endParaRPr sz="2300" b="1">
              <a:latin typeface="Open Sans"/>
              <a:ea typeface="Open Sans"/>
              <a:cs typeface="Open Sans"/>
              <a:sym typeface="Open Sans"/>
            </a:endParaRPr>
          </a:p>
        </p:txBody>
      </p:sp>
      <p:sp>
        <p:nvSpPr>
          <p:cNvPr id="62" name="Google Shape;62;p14"/>
          <p:cNvSpPr txBox="1"/>
          <p:nvPr/>
        </p:nvSpPr>
        <p:spPr>
          <a:xfrm>
            <a:off x="3792125" y="1575500"/>
            <a:ext cx="5115900" cy="191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d" sz="8000">
                <a:solidFill>
                  <a:srgbClr val="FFFFFF"/>
                </a:solidFill>
                <a:latin typeface="Roboto Black"/>
                <a:ea typeface="Roboto Black"/>
                <a:cs typeface="Roboto Black"/>
                <a:sym typeface="Roboto Black"/>
              </a:rPr>
              <a:t>Microsoft Excel</a:t>
            </a:r>
            <a:endParaRPr sz="80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rgbClr val="FFFFFF"/>
                </a:solidFill>
                <a:latin typeface="Open Sans"/>
                <a:ea typeface="Open Sans"/>
                <a:cs typeface="Open Sans"/>
                <a:sym typeface="Open Sans"/>
              </a:rPr>
              <a:t>Nama : </a:t>
            </a:r>
            <a:r>
              <a:rPr lang="en-US" sz="2000" b="1">
                <a:solidFill>
                  <a:srgbClr val="FFFFFF"/>
                </a:solidFill>
                <a:latin typeface="Open Sans"/>
                <a:ea typeface="Open Sans"/>
                <a:cs typeface="Open Sans"/>
                <a:sym typeface="Open Sans"/>
              </a:rPr>
              <a:t>Maulana Yahya</a:t>
            </a:r>
            <a:endParaRPr sz="2300">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highlight>
                  <a:srgbClr val="FFF2CC"/>
                </a:highlight>
              </a:rPr>
              <a:t>Build your skill and portfolio via myskill.id/bootcamp</a:t>
            </a:r>
            <a:endParaRPr>
              <a:highlight>
                <a:srgbClr val="FFF2CC"/>
              </a:highlight>
            </a:endParaRPr>
          </a:p>
        </p:txBody>
      </p:sp>
    </p:spTree>
    <p:extLst>
      <p:ext uri="{BB962C8B-B14F-4D97-AF65-F5344CB8AC3E}">
        <p14:creationId xmlns:p14="http://schemas.microsoft.com/office/powerpoint/2010/main" val="2015849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32417B-AF73-B363-D37D-2DDE092B353B}"/>
              </a:ext>
            </a:extLst>
          </p:cNvPr>
          <p:cNvSpPr txBox="1"/>
          <p:nvPr/>
        </p:nvSpPr>
        <p:spPr>
          <a:xfrm>
            <a:off x="0" y="4605"/>
            <a:ext cx="1850186" cy="400110"/>
          </a:xfrm>
          <a:prstGeom prst="rect">
            <a:avLst/>
          </a:prstGeom>
          <a:noFill/>
        </p:spPr>
        <p:txBody>
          <a:bodyPr wrap="none" rtlCol="0">
            <a:spAutoFit/>
          </a:bodyPr>
          <a:lstStyle/>
          <a:p>
            <a:r>
              <a:rPr lang="en-US" sz="2000" b="1" dirty="0">
                <a:solidFill>
                  <a:schemeClr val="accent5"/>
                </a:solidFill>
              </a:rPr>
              <a:t>Final Result 4</a:t>
            </a:r>
            <a:endParaRPr lang="en-ID" sz="2000" b="1" dirty="0">
              <a:solidFill>
                <a:schemeClr val="accent5"/>
              </a:solidFill>
            </a:endParaRPr>
          </a:p>
        </p:txBody>
      </p:sp>
      <p:pic>
        <p:nvPicPr>
          <p:cNvPr id="5" name="Picture 4">
            <a:extLst>
              <a:ext uri="{FF2B5EF4-FFF2-40B4-BE49-F238E27FC236}">
                <a16:creationId xmlns:a16="http://schemas.microsoft.com/office/drawing/2014/main" id="{6B746056-1849-A3B7-BD86-F953833427C4}"/>
              </a:ext>
            </a:extLst>
          </p:cNvPr>
          <p:cNvPicPr>
            <a:picLocks noChangeAspect="1"/>
          </p:cNvPicPr>
          <p:nvPr/>
        </p:nvPicPr>
        <p:blipFill>
          <a:blip r:embed="rId2"/>
          <a:stretch>
            <a:fillRect/>
          </a:stretch>
        </p:blipFill>
        <p:spPr>
          <a:xfrm>
            <a:off x="353291" y="918169"/>
            <a:ext cx="4782217" cy="1838582"/>
          </a:xfrm>
          <a:prstGeom prst="rect">
            <a:avLst/>
          </a:prstGeom>
        </p:spPr>
      </p:pic>
      <p:pic>
        <p:nvPicPr>
          <p:cNvPr id="7" name="Picture 6">
            <a:extLst>
              <a:ext uri="{FF2B5EF4-FFF2-40B4-BE49-F238E27FC236}">
                <a16:creationId xmlns:a16="http://schemas.microsoft.com/office/drawing/2014/main" id="{1CDD0B92-6D1F-57BB-A5F6-CFF1A48B0D3E}"/>
              </a:ext>
            </a:extLst>
          </p:cNvPr>
          <p:cNvPicPr>
            <a:picLocks noChangeAspect="1"/>
          </p:cNvPicPr>
          <p:nvPr/>
        </p:nvPicPr>
        <p:blipFill>
          <a:blip r:embed="rId3"/>
          <a:stretch>
            <a:fillRect/>
          </a:stretch>
        </p:blipFill>
        <p:spPr>
          <a:xfrm>
            <a:off x="-1075659" y="3012364"/>
            <a:ext cx="6211167" cy="5039428"/>
          </a:xfrm>
          <a:prstGeom prst="rect">
            <a:avLst/>
          </a:prstGeom>
        </p:spPr>
      </p:pic>
      <p:sp>
        <p:nvSpPr>
          <p:cNvPr id="4" name="TextBox 3">
            <a:extLst>
              <a:ext uri="{FF2B5EF4-FFF2-40B4-BE49-F238E27FC236}">
                <a16:creationId xmlns:a16="http://schemas.microsoft.com/office/drawing/2014/main" id="{90A47E45-4032-655D-61F2-35B24EE4A3FC}"/>
              </a:ext>
            </a:extLst>
          </p:cNvPr>
          <p:cNvSpPr txBox="1"/>
          <p:nvPr/>
        </p:nvSpPr>
        <p:spPr>
          <a:xfrm>
            <a:off x="5135508" y="204660"/>
            <a:ext cx="3842238" cy="4744760"/>
          </a:xfrm>
          <a:prstGeom prst="rect">
            <a:avLst/>
          </a:prstGeom>
          <a:noFill/>
        </p:spPr>
        <p:txBody>
          <a:bodyPr wrap="square">
            <a:spAutoFit/>
          </a:bodyPr>
          <a:lstStyle/>
          <a:p>
            <a:pPr algn="just">
              <a:lnSpc>
                <a:spcPct val="115000"/>
              </a:lnSpc>
              <a:spcAft>
                <a:spcPts val="800"/>
              </a:spcAft>
            </a:pP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mengisi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best years of sales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langkah</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pertama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harus</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menjumlahkan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total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pendaptan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fungsi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sum yang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kemudian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menghasilkan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rumus</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D" sz="12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=SUM(C3:F3). </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yang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dimana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C3 dan F3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itu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retang</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baris yang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di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hitung</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jumlahnya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mentotal</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tahun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berikutnya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cukup</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fiill</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drag mouse.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Setelah</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mendapatkan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kolom</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pendapatan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Selanjutnya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akanmenggunakan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rumus</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kombinasi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index match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serta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yaitu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800"/>
              </a:spcAft>
            </a:pPr>
            <a:r>
              <a:rPr lang="en-ID" sz="12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=INDEX(B3:B7;MATCH(MAX(G3:G7);G3:G7)).</a:t>
            </a:r>
          </a:p>
          <a:p>
            <a:pPr algn="just">
              <a:lnSpc>
                <a:spcPct val="115000"/>
              </a:lnSpc>
              <a:spcAft>
                <a:spcPts val="800"/>
              </a:spcAft>
            </a:pP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Dimana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fungsi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Max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mencari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niali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terbesar</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direntang</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G3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hinngga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G7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hasilnya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309.030.88.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fungsi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match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mencariposisi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kolom</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309.030.88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rentang</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G3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hinnga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G7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maka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meng-</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hasilkan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G6.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kemudian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tahap</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akhir</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kolom</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sudah</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didapatkan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yaitu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G6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di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cocokan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oleh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fungsi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index di rentangB3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sampai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B7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sehingga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menghasilkan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kolom</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B6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yaitu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2017.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cara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ini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juga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berlaku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lowest number sales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hanya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saja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max di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gantidengan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min.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Sementara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revenue the most dan best selling Item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masih</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sama</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yaitu</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menambahkan</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max pada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fungsi</a:t>
            </a:r>
            <a:r>
              <a:rPr lang="en-ID"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100" dirty="0" err="1">
                <a:effectLst/>
                <a:latin typeface="Calibri" panose="020F0502020204030204" pitchFamily="34" charset="0"/>
                <a:ea typeface="Calibri" panose="020F0502020204030204" pitchFamily="34" charset="0"/>
                <a:cs typeface="Times New Roman" panose="02020603050405020304" pitchFamily="18" charset="0"/>
              </a:rPr>
              <a:t>Matchya</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014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04EA82-BD20-6A14-8C35-209492EBD6D3}"/>
              </a:ext>
            </a:extLst>
          </p:cNvPr>
          <p:cNvSpPr txBox="1"/>
          <p:nvPr/>
        </p:nvSpPr>
        <p:spPr>
          <a:xfrm>
            <a:off x="109315" y="68950"/>
            <a:ext cx="1850186" cy="769441"/>
          </a:xfrm>
          <a:prstGeom prst="rect">
            <a:avLst/>
          </a:prstGeom>
          <a:noFill/>
        </p:spPr>
        <p:txBody>
          <a:bodyPr wrap="none" rtlCol="0">
            <a:spAutoFit/>
          </a:bodyPr>
          <a:lstStyle/>
          <a:p>
            <a:r>
              <a:rPr lang="en-US" sz="2000" b="1" dirty="0">
                <a:solidFill>
                  <a:schemeClr val="accent5"/>
                </a:solidFill>
              </a:rPr>
              <a:t>Final Result 5</a:t>
            </a:r>
          </a:p>
          <a:p>
            <a:endParaRPr lang="en-ID" sz="2400" b="1" dirty="0">
              <a:solidFill>
                <a:schemeClr val="accent5"/>
              </a:solidFill>
            </a:endParaRPr>
          </a:p>
        </p:txBody>
      </p:sp>
      <p:pic>
        <p:nvPicPr>
          <p:cNvPr id="5" name="Picture 4">
            <a:extLst>
              <a:ext uri="{FF2B5EF4-FFF2-40B4-BE49-F238E27FC236}">
                <a16:creationId xmlns:a16="http://schemas.microsoft.com/office/drawing/2014/main" id="{6368B64D-1E29-D520-DCE8-C606EB007DAA}"/>
              </a:ext>
            </a:extLst>
          </p:cNvPr>
          <p:cNvPicPr>
            <a:picLocks noChangeAspect="1"/>
          </p:cNvPicPr>
          <p:nvPr/>
        </p:nvPicPr>
        <p:blipFill>
          <a:blip r:embed="rId2"/>
          <a:stretch>
            <a:fillRect/>
          </a:stretch>
        </p:blipFill>
        <p:spPr>
          <a:xfrm>
            <a:off x="109315" y="530615"/>
            <a:ext cx="3543795" cy="3105583"/>
          </a:xfrm>
          <a:prstGeom prst="rect">
            <a:avLst/>
          </a:prstGeom>
        </p:spPr>
      </p:pic>
      <p:pic>
        <p:nvPicPr>
          <p:cNvPr id="6" name="Picture 5">
            <a:extLst>
              <a:ext uri="{FF2B5EF4-FFF2-40B4-BE49-F238E27FC236}">
                <a16:creationId xmlns:a16="http://schemas.microsoft.com/office/drawing/2014/main" id="{4C35678A-BEC2-C3A0-C818-740A9F1D6562}"/>
              </a:ext>
            </a:extLst>
          </p:cNvPr>
          <p:cNvPicPr>
            <a:picLocks noChangeAspect="1"/>
          </p:cNvPicPr>
          <p:nvPr/>
        </p:nvPicPr>
        <p:blipFill>
          <a:blip r:embed="rId3"/>
          <a:stretch>
            <a:fillRect/>
          </a:stretch>
        </p:blipFill>
        <p:spPr>
          <a:xfrm>
            <a:off x="2491055" y="101671"/>
            <a:ext cx="6212362" cy="5041829"/>
          </a:xfrm>
          <a:prstGeom prst="rect">
            <a:avLst/>
          </a:prstGeom>
        </p:spPr>
      </p:pic>
      <p:pic>
        <p:nvPicPr>
          <p:cNvPr id="12" name="Picture 11">
            <a:extLst>
              <a:ext uri="{FF2B5EF4-FFF2-40B4-BE49-F238E27FC236}">
                <a16:creationId xmlns:a16="http://schemas.microsoft.com/office/drawing/2014/main" id="{87795974-6EAD-70DB-965F-E1A989413A04}"/>
              </a:ext>
            </a:extLst>
          </p:cNvPr>
          <p:cNvPicPr>
            <a:picLocks noChangeAspect="1"/>
          </p:cNvPicPr>
          <p:nvPr/>
        </p:nvPicPr>
        <p:blipFill>
          <a:blip r:embed="rId4"/>
          <a:stretch>
            <a:fillRect/>
          </a:stretch>
        </p:blipFill>
        <p:spPr>
          <a:xfrm>
            <a:off x="3851239" y="692562"/>
            <a:ext cx="6049219" cy="2943636"/>
          </a:xfrm>
          <a:prstGeom prst="rect">
            <a:avLst/>
          </a:prstGeom>
        </p:spPr>
      </p:pic>
      <p:sp>
        <p:nvSpPr>
          <p:cNvPr id="4" name="TextBox 3">
            <a:extLst>
              <a:ext uri="{FF2B5EF4-FFF2-40B4-BE49-F238E27FC236}">
                <a16:creationId xmlns:a16="http://schemas.microsoft.com/office/drawing/2014/main" id="{0E55DF2E-B899-0175-3524-4083F1B83EF2}"/>
              </a:ext>
            </a:extLst>
          </p:cNvPr>
          <p:cNvSpPr txBox="1"/>
          <p:nvPr/>
        </p:nvSpPr>
        <p:spPr>
          <a:xfrm>
            <a:off x="230580" y="3882017"/>
            <a:ext cx="8670965" cy="1015663"/>
          </a:xfrm>
          <a:prstGeom prst="rect">
            <a:avLst/>
          </a:prstGeom>
          <a:noFill/>
        </p:spPr>
        <p:txBody>
          <a:bodyPr wrap="square">
            <a:spAutoFit/>
          </a:bodyPr>
          <a:lstStyle/>
          <a:p>
            <a:pPr algn="just"/>
            <a:r>
              <a:rPr lang="en-US" sz="1200" dirty="0" err="1">
                <a:solidFill>
                  <a:srgbClr val="000000"/>
                </a:solidFill>
                <a:effectLst/>
                <a:latin typeface="Arial" panose="020B0604020202020204" pitchFamily="34" charset="0"/>
                <a:ea typeface="Arial" panose="020B0604020202020204" pitchFamily="34" charset="0"/>
              </a:rPr>
              <a:t>Untuk</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mengisi</a:t>
            </a:r>
            <a:r>
              <a:rPr lang="en-US" sz="1200" dirty="0">
                <a:solidFill>
                  <a:srgbClr val="000000"/>
                </a:solidFill>
                <a:effectLst/>
                <a:latin typeface="Arial" panose="020B0604020202020204" pitchFamily="34" charset="0"/>
                <a:ea typeface="Arial" panose="020B0604020202020204" pitchFamily="34" charset="0"/>
              </a:rPr>
              <a:t> number of items a salesperson has sold </a:t>
            </a:r>
            <a:r>
              <a:rPr lang="en-US" sz="1200" dirty="0" err="1">
                <a:solidFill>
                  <a:srgbClr val="000000"/>
                </a:solidFill>
                <a:effectLst/>
                <a:latin typeface="Arial" panose="020B0604020202020204" pitchFamily="34" charset="0"/>
                <a:ea typeface="Arial" panose="020B0604020202020204" pitchFamily="34" charset="0"/>
              </a:rPr>
              <a:t>maka</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perlu</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menggunakan</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rumus</a:t>
            </a:r>
            <a:r>
              <a:rPr lang="en-US" sz="1200" dirty="0">
                <a:solidFill>
                  <a:srgbClr val="000000"/>
                </a:solidFill>
                <a:effectLst/>
                <a:latin typeface="Arial" panose="020B0604020202020204" pitchFamily="34" charset="0"/>
                <a:ea typeface="Arial" panose="020B0604020202020204" pitchFamily="34" charset="0"/>
              </a:rPr>
              <a:t> max yang </a:t>
            </a:r>
            <a:r>
              <a:rPr lang="en-US" sz="1200" dirty="0" err="1">
                <a:solidFill>
                  <a:srgbClr val="000000"/>
                </a:solidFill>
                <a:effectLst/>
                <a:latin typeface="Arial" panose="020B0604020202020204" pitchFamily="34" charset="0"/>
                <a:ea typeface="Arial" panose="020B0604020202020204" pitchFamily="34" charset="0"/>
              </a:rPr>
              <a:t>dimanafungsi</a:t>
            </a:r>
            <a:r>
              <a:rPr lang="en-US" sz="1200" dirty="0">
                <a:solidFill>
                  <a:srgbClr val="000000"/>
                </a:solidFill>
                <a:effectLst/>
                <a:latin typeface="Arial" panose="020B0604020202020204" pitchFamily="34" charset="0"/>
                <a:ea typeface="Arial" panose="020B0604020202020204" pitchFamily="34" charset="0"/>
              </a:rPr>
              <a:t> max  </a:t>
            </a:r>
            <a:r>
              <a:rPr lang="en-US" sz="1200" dirty="0" err="1">
                <a:solidFill>
                  <a:srgbClr val="000000"/>
                </a:solidFill>
                <a:effectLst/>
                <a:latin typeface="Arial" panose="020B0604020202020204" pitchFamily="34" charset="0"/>
                <a:ea typeface="Arial" panose="020B0604020202020204" pitchFamily="34" charset="0"/>
              </a:rPr>
              <a:t>akan</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mencari</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nilai</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tertinngi</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diretang</a:t>
            </a:r>
            <a:r>
              <a:rPr lang="en-US" sz="1200" dirty="0">
                <a:solidFill>
                  <a:srgbClr val="000000"/>
                </a:solidFill>
                <a:effectLst/>
                <a:latin typeface="Arial" panose="020B0604020202020204" pitchFamily="34" charset="0"/>
                <a:ea typeface="Arial" panose="020B0604020202020204" pitchFamily="34" charset="0"/>
              </a:rPr>
              <a:t> I2 </a:t>
            </a:r>
            <a:r>
              <a:rPr lang="en-US" sz="1200" dirty="0" err="1">
                <a:solidFill>
                  <a:srgbClr val="000000"/>
                </a:solidFill>
                <a:effectLst/>
                <a:latin typeface="Arial" panose="020B0604020202020204" pitchFamily="34" charset="0"/>
                <a:ea typeface="Arial" panose="020B0604020202020204" pitchFamily="34" charset="0"/>
              </a:rPr>
              <a:t>sampa</a:t>
            </a:r>
            <a:r>
              <a:rPr lang="en-US" sz="1200" dirty="0">
                <a:solidFill>
                  <a:srgbClr val="000000"/>
                </a:solidFill>
                <a:effectLst/>
                <a:latin typeface="Arial" panose="020B0604020202020204" pitchFamily="34" charset="0"/>
                <a:ea typeface="Arial" panose="020B0604020202020204" pitchFamily="34" charset="0"/>
              </a:rPr>
              <a:t> I511. </a:t>
            </a:r>
            <a:r>
              <a:rPr lang="en-US" sz="1200" dirty="0" err="1">
                <a:solidFill>
                  <a:srgbClr val="000000"/>
                </a:solidFill>
                <a:effectLst/>
                <a:latin typeface="Arial" panose="020B0604020202020204" pitchFamily="34" charset="0"/>
                <a:ea typeface="Arial" panose="020B0604020202020204" pitchFamily="34" charset="0"/>
              </a:rPr>
              <a:t>maka</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dari</a:t>
            </a:r>
            <a:r>
              <a:rPr lang="en-US" sz="1200" dirty="0">
                <a:solidFill>
                  <a:srgbClr val="000000"/>
                </a:solidFill>
                <a:effectLst/>
                <a:latin typeface="Arial" panose="020B0604020202020204" pitchFamily="34" charset="0"/>
                <a:ea typeface="Arial" panose="020B0604020202020204" pitchFamily="34" charset="0"/>
              </a:rPr>
              <a:t> situ pula </a:t>
            </a:r>
            <a:r>
              <a:rPr lang="en-US" sz="1200" dirty="0" err="1">
                <a:solidFill>
                  <a:srgbClr val="000000"/>
                </a:solidFill>
                <a:effectLst/>
                <a:latin typeface="Arial" panose="020B0604020202020204" pitchFamily="34" charset="0"/>
                <a:ea typeface="Arial" panose="020B0604020202020204" pitchFamily="34" charset="0"/>
              </a:rPr>
              <a:t>akan</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mendapatkan</a:t>
            </a:r>
            <a:r>
              <a:rPr lang="en-US" sz="1200" dirty="0">
                <a:solidFill>
                  <a:srgbClr val="000000"/>
                </a:solidFill>
                <a:effectLst/>
                <a:latin typeface="Arial" panose="020B0604020202020204" pitchFamily="34" charset="0"/>
                <a:ea typeface="Arial" panose="020B0604020202020204" pitchFamily="34" charset="0"/>
              </a:rPr>
              <a:t> </a:t>
            </a:r>
            <a:r>
              <a:rPr lang="en-US" sz="1200" dirty="0" err="1">
                <a:solidFill>
                  <a:srgbClr val="000000"/>
                </a:solidFill>
                <a:effectLst/>
                <a:latin typeface="Arial" panose="020B0604020202020204" pitchFamily="34" charset="0"/>
                <a:ea typeface="Arial" panose="020B0604020202020204" pitchFamily="34" charset="0"/>
              </a:rPr>
              <a:t>rumus</a:t>
            </a:r>
            <a:r>
              <a:rPr lang="en-US" sz="1200" kern="0" dirty="0">
                <a:solidFill>
                  <a:srgbClr val="000000"/>
                </a:solidFill>
                <a:effectLst/>
                <a:latin typeface="Arial" panose="020B0604020202020204" pitchFamily="34" charset="0"/>
                <a:ea typeface="Arial" panose="020B0604020202020204" pitchFamily="34" charset="0"/>
              </a:rPr>
              <a:t> </a:t>
            </a:r>
            <a:r>
              <a:rPr lang="en-ID" sz="1200" dirty="0">
                <a:solidFill>
                  <a:srgbClr val="000000"/>
                </a:solidFill>
                <a:effectLst/>
                <a:highlight>
                  <a:srgbClr val="00FF00"/>
                </a:highlight>
                <a:latin typeface="Arial" panose="020B0604020202020204" pitchFamily="34" charset="0"/>
                <a:ea typeface="Arial" panose="020B0604020202020204" pitchFamily="34" charset="0"/>
              </a:rPr>
              <a:t>=MAX(I2:I511). </a:t>
            </a:r>
            <a:r>
              <a:rPr lang="en-ID" sz="1200" dirty="0" err="1">
                <a:solidFill>
                  <a:srgbClr val="000000"/>
                </a:solidFill>
                <a:effectLst/>
                <a:latin typeface="Arial" panose="020B0604020202020204" pitchFamily="34" charset="0"/>
                <a:ea typeface="Arial" panose="020B0604020202020204" pitchFamily="34" charset="0"/>
              </a:rPr>
              <a:t>Kemudian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untuk</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mengisi</a:t>
            </a:r>
            <a:r>
              <a:rPr lang="en-ID" sz="1200" dirty="0">
                <a:solidFill>
                  <a:srgbClr val="000000"/>
                </a:solidFill>
                <a:effectLst/>
                <a:latin typeface="Arial" panose="020B0604020202020204" pitchFamily="34" charset="0"/>
                <a:ea typeface="Arial" panose="020B0604020202020204" pitchFamily="34" charset="0"/>
              </a:rPr>
              <a:t> number good </a:t>
            </a:r>
            <a:r>
              <a:rPr lang="en-ID" sz="1200" dirty="0" err="1">
                <a:solidFill>
                  <a:srgbClr val="000000"/>
                </a:solidFill>
                <a:effectLst/>
                <a:latin typeface="Arial" panose="020B0604020202020204" pitchFamily="34" charset="0"/>
                <a:ea typeface="Arial" panose="020B0604020202020204" pitchFamily="34" charset="0"/>
              </a:rPr>
              <a:t>ferforming</a:t>
            </a:r>
            <a:r>
              <a:rPr lang="en-ID" sz="1200" dirty="0">
                <a:solidFill>
                  <a:srgbClr val="000000"/>
                </a:solidFill>
                <a:effectLst/>
                <a:latin typeface="Arial" panose="020B0604020202020204" pitchFamily="34" charset="0"/>
                <a:ea typeface="Arial" panose="020B0604020202020204" pitchFamily="34" charset="0"/>
              </a:rPr>
              <a:t> sales </a:t>
            </a:r>
            <a:r>
              <a:rPr lang="en-ID" sz="1200" dirty="0" err="1">
                <a:solidFill>
                  <a:srgbClr val="000000"/>
                </a:solidFill>
                <a:effectLst/>
                <a:latin typeface="Arial" panose="020B0604020202020204" pitchFamily="34" charset="0"/>
                <a:ea typeface="Arial" panose="020B0604020202020204" pitchFamily="34" charset="0"/>
              </a:rPr>
              <a:t>respon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perlu</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menggunakan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rumus</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countifs</a:t>
            </a:r>
            <a:r>
              <a:rPr lang="en-ID" sz="1200" dirty="0">
                <a:solidFill>
                  <a:srgbClr val="000000"/>
                </a:solidFill>
                <a:effectLst/>
                <a:latin typeface="Arial" panose="020B0604020202020204" pitchFamily="34" charset="0"/>
                <a:ea typeface="Arial" panose="020B0604020202020204" pitchFamily="34" charset="0"/>
              </a:rPr>
              <a:t> yang</a:t>
            </a:r>
            <a:r>
              <a:rPr lang="en-ID" sz="1200" kern="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dimana</a:t>
            </a:r>
            <a:r>
              <a:rPr lang="en-ID" sz="1200" dirty="0">
                <a:solidFill>
                  <a:srgbClr val="000000"/>
                </a:solidFill>
                <a:effectLst/>
                <a:latin typeface="Arial" panose="020B0604020202020204" pitchFamily="34" charset="0"/>
                <a:ea typeface="Arial" panose="020B0604020202020204" pitchFamily="34" charset="0"/>
              </a:rPr>
              <a:t>  range </a:t>
            </a:r>
            <a:r>
              <a:rPr lang="en-ID" sz="1200" dirty="0" err="1">
                <a:solidFill>
                  <a:srgbClr val="000000"/>
                </a:solidFill>
                <a:effectLst/>
                <a:latin typeface="Arial" panose="020B0604020202020204" pitchFamily="34" charset="0"/>
                <a:ea typeface="Arial" panose="020B0604020202020204" pitchFamily="34" charset="0"/>
              </a:rPr>
              <a:t>kriteria</a:t>
            </a:r>
            <a:r>
              <a:rPr lang="en-ID" sz="1200" dirty="0">
                <a:solidFill>
                  <a:srgbClr val="000000"/>
                </a:solidFill>
                <a:effectLst/>
                <a:latin typeface="Arial" panose="020B0604020202020204" pitchFamily="34" charset="0"/>
                <a:ea typeface="Arial" panose="020B0604020202020204" pitchFamily="34" charset="0"/>
              </a:rPr>
              <a:t> yang </a:t>
            </a:r>
            <a:r>
              <a:rPr lang="en-ID" sz="1200" dirty="0" err="1">
                <a:solidFill>
                  <a:srgbClr val="000000"/>
                </a:solidFill>
                <a:effectLst/>
                <a:latin typeface="Arial" panose="020B0604020202020204" pitchFamily="34" charset="0"/>
                <a:ea typeface="Arial" panose="020B0604020202020204" pitchFamily="34" charset="0"/>
              </a:rPr>
              <a:t>digunakan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itu</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rentang</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fermormence</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serta</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kriterianyanya</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itu</a:t>
            </a:r>
            <a:r>
              <a:rPr lang="en-ID" sz="1200" dirty="0">
                <a:solidFill>
                  <a:srgbClr val="000000"/>
                </a:solidFill>
                <a:effectLst/>
                <a:latin typeface="Arial" panose="020B0604020202020204" pitchFamily="34" charset="0"/>
                <a:ea typeface="Arial" panose="020B0604020202020204" pitchFamily="34" charset="0"/>
              </a:rPr>
              <a:t> GOOD. Dari sana </a:t>
            </a:r>
            <a:r>
              <a:rPr lang="en-ID" sz="1200" dirty="0" err="1">
                <a:solidFill>
                  <a:srgbClr val="000000"/>
                </a:solidFill>
                <a:effectLst/>
                <a:latin typeface="Arial" panose="020B0604020202020204" pitchFamily="34" charset="0"/>
                <a:ea typeface="Arial" panose="020B0604020202020204" pitchFamily="34" charset="0"/>
              </a:rPr>
              <a:t>maka</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akan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dihasilkanrumus</a:t>
            </a:r>
            <a:r>
              <a:rPr lang="en-ID" sz="1200" dirty="0">
                <a:solidFill>
                  <a:srgbClr val="000000"/>
                </a:solidFill>
                <a:effectLst/>
                <a:latin typeface="Arial" panose="020B0604020202020204" pitchFamily="34" charset="0"/>
                <a:ea typeface="Arial" panose="020B0604020202020204" pitchFamily="34" charset="0"/>
              </a:rPr>
              <a:t> </a:t>
            </a:r>
            <a:r>
              <a:rPr lang="en-ID" sz="1200" dirty="0">
                <a:solidFill>
                  <a:srgbClr val="000000"/>
                </a:solidFill>
                <a:effectLst/>
                <a:highlight>
                  <a:srgbClr val="00FF00"/>
                </a:highlight>
                <a:latin typeface="Arial" panose="020B0604020202020204" pitchFamily="34" charset="0"/>
                <a:ea typeface="Arial" panose="020B0604020202020204" pitchFamily="34" charset="0"/>
              </a:rPr>
              <a:t>=COUNTIF(K2:K511;”GOOD”). </a:t>
            </a:r>
            <a:r>
              <a:rPr lang="en-ID" sz="1200" dirty="0">
                <a:solidFill>
                  <a:srgbClr val="000000"/>
                </a:solidFill>
                <a:effectLst/>
                <a:latin typeface="Arial" panose="020B0604020202020204" pitchFamily="34" charset="0"/>
                <a:ea typeface="Arial" panose="020B0604020202020204" pitchFamily="34" charset="0"/>
              </a:rPr>
              <a:t>Dari </a:t>
            </a:r>
            <a:r>
              <a:rPr lang="en-ID" sz="1200" dirty="0" err="1">
                <a:solidFill>
                  <a:srgbClr val="000000"/>
                </a:solidFill>
                <a:effectLst/>
                <a:latin typeface="Arial" panose="020B0604020202020204" pitchFamily="34" charset="0"/>
                <a:ea typeface="Arial" panose="020B0604020202020204" pitchFamily="34" charset="0"/>
              </a:rPr>
              <a:t>kedua</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rumus</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itu</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akan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menghasilkan</a:t>
            </a:r>
            <a:r>
              <a:rPr lang="en-ID" sz="1200" dirty="0">
                <a:solidFill>
                  <a:srgbClr val="000000"/>
                </a:solidFill>
                <a:effectLst/>
                <a:latin typeface="Arial" panose="020B0604020202020204" pitchFamily="34" charset="0"/>
                <a:ea typeface="Arial" panose="020B0604020202020204" pitchFamily="34" charset="0"/>
              </a:rPr>
              <a:t> </a:t>
            </a:r>
            <a:r>
              <a:rPr lang="en-ID" sz="1200" dirty="0" err="1">
                <a:solidFill>
                  <a:srgbClr val="000000"/>
                </a:solidFill>
                <a:effectLst/>
                <a:latin typeface="Arial" panose="020B0604020202020204" pitchFamily="34" charset="0"/>
                <a:ea typeface="Arial" panose="020B0604020202020204" pitchFamily="34" charset="0"/>
              </a:rPr>
              <a:t>jumlah</a:t>
            </a:r>
            <a:r>
              <a:rPr lang="en-ID" sz="1200" dirty="0">
                <a:solidFill>
                  <a:srgbClr val="000000"/>
                </a:solidFill>
                <a:effectLst/>
                <a:latin typeface="Arial" panose="020B0604020202020204" pitchFamily="34" charset="0"/>
                <a:ea typeface="Arial" panose="020B0604020202020204" pitchFamily="34" charset="0"/>
              </a:rPr>
              <a:t> good </a:t>
            </a:r>
            <a:r>
              <a:rPr lang="en-ID" sz="1200" dirty="0" err="1">
                <a:solidFill>
                  <a:srgbClr val="000000"/>
                </a:solidFill>
                <a:effectLst/>
                <a:latin typeface="Arial" panose="020B0604020202020204" pitchFamily="34" charset="0"/>
                <a:ea typeface="Arial" panose="020B0604020202020204" pitchFamily="34" charset="0"/>
              </a:rPr>
              <a:t>yaitu</a:t>
            </a:r>
            <a:r>
              <a:rPr lang="en-ID" sz="1200" dirty="0">
                <a:solidFill>
                  <a:srgbClr val="000000"/>
                </a:solidFill>
                <a:effectLst/>
                <a:latin typeface="Arial" panose="020B0604020202020204" pitchFamily="34" charset="0"/>
                <a:ea typeface="Arial" panose="020B0604020202020204" pitchFamily="34" charset="0"/>
              </a:rPr>
              <a:t> 254 dan </a:t>
            </a:r>
            <a:r>
              <a:rPr lang="en-ID" sz="1200" dirty="0" err="1">
                <a:solidFill>
                  <a:srgbClr val="000000"/>
                </a:solidFill>
                <a:effectLst/>
                <a:latin typeface="Arial" panose="020B0604020202020204" pitchFamily="34" charset="0"/>
                <a:ea typeface="Arial" panose="020B0604020202020204" pitchFamily="34" charset="0"/>
              </a:rPr>
              <a:t>nilai</a:t>
            </a:r>
            <a:r>
              <a:rPr lang="en-ID" sz="1200" dirty="0">
                <a:solidFill>
                  <a:srgbClr val="000000"/>
                </a:solidFill>
                <a:effectLst/>
                <a:latin typeface="Arial" panose="020B0604020202020204" pitchFamily="34" charset="0"/>
                <a:ea typeface="Arial" panose="020B0604020202020204" pitchFamily="34" charset="0"/>
              </a:rPr>
              <a:t> </a:t>
            </a:r>
            <a:endParaRPr lang="en-ID" sz="1200" dirty="0"/>
          </a:p>
        </p:txBody>
      </p:sp>
    </p:spTree>
    <p:extLst>
      <p:ext uri="{BB962C8B-B14F-4D97-AF65-F5344CB8AC3E}">
        <p14:creationId xmlns:p14="http://schemas.microsoft.com/office/powerpoint/2010/main" val="756491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0" y="0"/>
            <a:ext cx="9143977" cy="5143501"/>
          </a:xfrm>
          <a:prstGeom prst="rect">
            <a:avLst/>
          </a:prstGeom>
          <a:noFill/>
          <a:ln>
            <a:noFill/>
          </a:ln>
        </p:spPr>
      </p:pic>
      <p:sp>
        <p:nvSpPr>
          <p:cNvPr id="198" name="Google Shape;198;p21"/>
          <p:cNvSpPr txBox="1"/>
          <p:nvPr/>
        </p:nvSpPr>
        <p:spPr>
          <a:xfrm>
            <a:off x="3678825" y="1462200"/>
            <a:ext cx="5465100" cy="191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id" sz="3100" b="1" dirty="0">
                <a:solidFill>
                  <a:schemeClr val="lt1"/>
                </a:solidFill>
                <a:latin typeface="Roboto"/>
                <a:ea typeface="Roboto"/>
                <a:cs typeface="Roboto"/>
                <a:sym typeface="Roboto"/>
              </a:rPr>
              <a:t>Part 2: Melakukan Validasi dan Membuat Visualisasi Data</a:t>
            </a:r>
            <a:endParaRPr sz="3100" b="1" dirty="0">
              <a:solidFill>
                <a:schemeClr val="lt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3100" b="1" dirty="0">
              <a:solidFill>
                <a:schemeClr val="lt1"/>
              </a:solidFill>
              <a:latin typeface="Roboto"/>
              <a:ea typeface="Roboto"/>
              <a:cs typeface="Roboto"/>
              <a:sym typeface="Roboto"/>
            </a:endParaRPr>
          </a:p>
          <a:p>
            <a:pPr marL="0" lvl="0" indent="0" algn="l" rtl="0">
              <a:lnSpc>
                <a:spcPct val="80000"/>
              </a:lnSpc>
              <a:spcBef>
                <a:spcPts val="0"/>
              </a:spcBef>
              <a:spcAft>
                <a:spcPts val="0"/>
              </a:spcAft>
              <a:buNone/>
            </a:pPr>
            <a:endParaRPr sz="3300" b="1" dirty="0">
              <a:solidFill>
                <a:schemeClr val="lt1"/>
              </a:solidFill>
              <a:latin typeface="Roboto"/>
              <a:ea typeface="Roboto"/>
              <a:cs typeface="Roboto"/>
              <a:sym typeface="Roboto"/>
            </a:endParaRPr>
          </a:p>
        </p:txBody>
      </p:sp>
      <p:sp>
        <p:nvSpPr>
          <p:cNvPr id="199" name="Google Shape;199;p2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a:latin typeface="Open Sans"/>
              <a:ea typeface="Open Sans"/>
              <a:cs typeface="Open Sans"/>
              <a:sym typeface="Open Sans"/>
            </a:endParaRPr>
          </a:p>
        </p:txBody>
      </p:sp>
      <p:sp>
        <p:nvSpPr>
          <p:cNvPr id="200" name="Google Shape;200;p21"/>
          <p:cNvSpPr txBox="1"/>
          <p:nvPr/>
        </p:nvSpPr>
        <p:spPr>
          <a:xfrm>
            <a:off x="3792125" y="42679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highlight>
                <a:srgbClr val="FFF2CC"/>
              </a:highlight>
            </a:endParaRPr>
          </a:p>
        </p:txBody>
      </p:sp>
    </p:spTree>
    <p:extLst>
      <p:ext uri="{BB962C8B-B14F-4D97-AF65-F5344CB8AC3E}">
        <p14:creationId xmlns:p14="http://schemas.microsoft.com/office/powerpoint/2010/main" val="2062749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BCEFA0-D547-8909-F1DC-036D6127496A}"/>
              </a:ext>
            </a:extLst>
          </p:cNvPr>
          <p:cNvSpPr txBox="1"/>
          <p:nvPr/>
        </p:nvSpPr>
        <p:spPr>
          <a:xfrm>
            <a:off x="1213532" y="208306"/>
            <a:ext cx="6843453" cy="400110"/>
          </a:xfrm>
          <a:prstGeom prst="rect">
            <a:avLst/>
          </a:prstGeom>
          <a:noFill/>
        </p:spPr>
        <p:txBody>
          <a:bodyPr wrap="square">
            <a:spAutoFit/>
          </a:bodyPr>
          <a:lstStyle/>
          <a:p>
            <a:r>
              <a:rPr lang="en-US" sz="2000" b="1" dirty="0" err="1">
                <a:solidFill>
                  <a:schemeClr val="accent5"/>
                </a:solidFill>
              </a:rPr>
              <a:t>Seputar</a:t>
            </a:r>
            <a:r>
              <a:rPr lang="en-US" sz="2000" b="1" dirty="0">
                <a:solidFill>
                  <a:schemeClr val="accent5"/>
                </a:solidFill>
              </a:rPr>
              <a:t> </a:t>
            </a:r>
            <a:r>
              <a:rPr lang="en-US" sz="2000" b="1" dirty="0" err="1">
                <a:solidFill>
                  <a:schemeClr val="accent5"/>
                </a:solidFill>
              </a:rPr>
              <a:t>pembelanjaraan</a:t>
            </a:r>
            <a:r>
              <a:rPr lang="en-US" sz="2000" b="1" dirty="0">
                <a:solidFill>
                  <a:schemeClr val="accent5"/>
                </a:solidFill>
              </a:rPr>
              <a:t> </a:t>
            </a:r>
            <a:r>
              <a:rPr lang="en-US" sz="2000" b="1" dirty="0" err="1">
                <a:solidFill>
                  <a:schemeClr val="accent5"/>
                </a:solidFill>
              </a:rPr>
              <a:t>periode</a:t>
            </a:r>
            <a:r>
              <a:rPr lang="en-US" sz="2000" b="1" dirty="0">
                <a:solidFill>
                  <a:schemeClr val="accent5"/>
                </a:solidFill>
              </a:rPr>
              <a:t> </a:t>
            </a:r>
            <a:r>
              <a:rPr lang="en-US" sz="2000" b="1" dirty="0" err="1">
                <a:solidFill>
                  <a:schemeClr val="accent5"/>
                </a:solidFill>
              </a:rPr>
              <a:t>intermidete</a:t>
            </a:r>
            <a:endParaRPr lang="en-ID" sz="2000" b="1" dirty="0">
              <a:solidFill>
                <a:schemeClr val="accent5"/>
              </a:solidFill>
            </a:endParaRPr>
          </a:p>
        </p:txBody>
      </p:sp>
      <p:sp>
        <p:nvSpPr>
          <p:cNvPr id="5" name="TextBox 4">
            <a:extLst>
              <a:ext uri="{FF2B5EF4-FFF2-40B4-BE49-F238E27FC236}">
                <a16:creationId xmlns:a16="http://schemas.microsoft.com/office/drawing/2014/main" id="{8AC11375-7A92-7FF5-F4C3-A6570891F65C}"/>
              </a:ext>
            </a:extLst>
          </p:cNvPr>
          <p:cNvSpPr txBox="1"/>
          <p:nvPr/>
        </p:nvSpPr>
        <p:spPr>
          <a:xfrm>
            <a:off x="914401" y="3692236"/>
            <a:ext cx="184731" cy="307777"/>
          </a:xfrm>
          <a:prstGeom prst="rect">
            <a:avLst/>
          </a:prstGeom>
          <a:noFill/>
        </p:spPr>
        <p:txBody>
          <a:bodyPr wrap="none" rtlCol="0">
            <a:spAutoFit/>
          </a:bodyPr>
          <a:lstStyle/>
          <a:p>
            <a:endParaRPr lang="en-ID" dirty="0"/>
          </a:p>
        </p:txBody>
      </p:sp>
      <p:graphicFrame>
        <p:nvGraphicFramePr>
          <p:cNvPr id="8" name="Table 7">
            <a:extLst>
              <a:ext uri="{FF2B5EF4-FFF2-40B4-BE49-F238E27FC236}">
                <a16:creationId xmlns:a16="http://schemas.microsoft.com/office/drawing/2014/main" id="{0D7594F0-3426-FFE9-EE97-8E72B4209FAE}"/>
              </a:ext>
            </a:extLst>
          </p:cNvPr>
          <p:cNvGraphicFramePr>
            <a:graphicFrameLocks noGrp="1"/>
          </p:cNvGraphicFramePr>
          <p:nvPr/>
        </p:nvGraphicFramePr>
        <p:xfrm>
          <a:off x="2015837" y="1294823"/>
          <a:ext cx="3796145" cy="185420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252526535"/>
                    </a:ext>
                  </a:extLst>
                </a:gridCol>
              </a:tblGrid>
              <a:tr h="370840">
                <a:tc>
                  <a:txBody>
                    <a:bodyPr/>
                    <a:lstStyle/>
                    <a:p>
                      <a:r>
                        <a:rPr lang="en-US" dirty="0"/>
                        <a:t>Study </a:t>
                      </a:r>
                      <a:endParaRPr lang="en-ID" dirty="0"/>
                    </a:p>
                  </a:txBody>
                  <a:tcPr/>
                </a:tc>
                <a:extLst>
                  <a:ext uri="{0D108BD9-81ED-4DB2-BD59-A6C34878D82A}">
                    <a16:rowId xmlns:a16="http://schemas.microsoft.com/office/drawing/2014/main" val="643719441"/>
                  </a:ext>
                </a:extLst>
              </a:tr>
              <a:tr h="370840">
                <a:tc>
                  <a:txBody>
                    <a:bodyPr/>
                    <a:lstStyle/>
                    <a:p>
                      <a:r>
                        <a:rPr lang="en-US" dirty="0"/>
                        <a:t>Data </a:t>
                      </a:r>
                      <a:r>
                        <a:rPr lang="en-US" dirty="0" err="1"/>
                        <a:t>Validiation</a:t>
                      </a:r>
                      <a:endParaRPr lang="en-ID" dirty="0"/>
                    </a:p>
                  </a:txBody>
                  <a:tcPr/>
                </a:tc>
                <a:extLst>
                  <a:ext uri="{0D108BD9-81ED-4DB2-BD59-A6C34878D82A}">
                    <a16:rowId xmlns:a16="http://schemas.microsoft.com/office/drawing/2014/main" val="3903354783"/>
                  </a:ext>
                </a:extLst>
              </a:tr>
              <a:tr h="370840">
                <a:tc>
                  <a:txBody>
                    <a:bodyPr/>
                    <a:lstStyle/>
                    <a:p>
                      <a:r>
                        <a:rPr lang="en-US" dirty="0"/>
                        <a:t>Data </a:t>
                      </a:r>
                      <a:r>
                        <a:rPr lang="en-US" dirty="0" err="1"/>
                        <a:t>Visualiation</a:t>
                      </a:r>
                      <a:endParaRPr lang="en-US" dirty="0"/>
                    </a:p>
                  </a:txBody>
                  <a:tcPr/>
                </a:tc>
                <a:extLst>
                  <a:ext uri="{0D108BD9-81ED-4DB2-BD59-A6C34878D82A}">
                    <a16:rowId xmlns:a16="http://schemas.microsoft.com/office/drawing/2014/main" val="704147671"/>
                  </a:ext>
                </a:extLst>
              </a:tr>
              <a:tr h="370840">
                <a:tc>
                  <a:txBody>
                    <a:bodyPr/>
                    <a:lstStyle/>
                    <a:p>
                      <a:r>
                        <a:rPr lang="en-US" dirty="0" err="1"/>
                        <a:t>Vlookup</a:t>
                      </a:r>
                      <a:r>
                        <a:rPr lang="en-US" dirty="0"/>
                        <a:t> Index match part 1</a:t>
                      </a:r>
                      <a:endParaRPr lang="en-ID" dirty="0"/>
                    </a:p>
                  </a:txBody>
                  <a:tcPr/>
                </a:tc>
                <a:extLst>
                  <a:ext uri="{0D108BD9-81ED-4DB2-BD59-A6C34878D82A}">
                    <a16:rowId xmlns:a16="http://schemas.microsoft.com/office/drawing/2014/main" val="3435710410"/>
                  </a:ext>
                </a:extLst>
              </a:tr>
              <a:tr h="370840">
                <a:tc>
                  <a:txBody>
                    <a:bodyPr/>
                    <a:lstStyle/>
                    <a:p>
                      <a:r>
                        <a:rPr lang="en-US" dirty="0" err="1"/>
                        <a:t>Vlookup</a:t>
                      </a:r>
                      <a:r>
                        <a:rPr lang="en-US" dirty="0"/>
                        <a:t> Index Match part 2</a:t>
                      </a:r>
                      <a:endParaRPr lang="en-ID" dirty="0"/>
                    </a:p>
                  </a:txBody>
                  <a:tcPr/>
                </a:tc>
                <a:extLst>
                  <a:ext uri="{0D108BD9-81ED-4DB2-BD59-A6C34878D82A}">
                    <a16:rowId xmlns:a16="http://schemas.microsoft.com/office/drawing/2014/main" val="247711410"/>
                  </a:ext>
                </a:extLst>
              </a:tr>
            </a:tbl>
          </a:graphicData>
        </a:graphic>
      </p:graphicFrame>
      <p:sp>
        <p:nvSpPr>
          <p:cNvPr id="9" name="TextBox 8">
            <a:extLst>
              <a:ext uri="{FF2B5EF4-FFF2-40B4-BE49-F238E27FC236}">
                <a16:creationId xmlns:a16="http://schemas.microsoft.com/office/drawing/2014/main" id="{4C0CFB58-D31F-2F1C-39C6-4E583CAFC2D4}"/>
              </a:ext>
            </a:extLst>
          </p:cNvPr>
          <p:cNvSpPr txBox="1"/>
          <p:nvPr/>
        </p:nvSpPr>
        <p:spPr>
          <a:xfrm>
            <a:off x="767053" y="4135582"/>
            <a:ext cx="7736413" cy="307777"/>
          </a:xfrm>
          <a:prstGeom prst="rect">
            <a:avLst/>
          </a:prstGeom>
          <a:noFill/>
        </p:spPr>
        <p:txBody>
          <a:bodyPr wrap="none" rtlCol="0">
            <a:spAutoFit/>
          </a:bodyPr>
          <a:lstStyle/>
          <a:p>
            <a:r>
              <a:rPr lang="en-US" dirty="0"/>
              <a:t>Hal </a:t>
            </a:r>
            <a:r>
              <a:rPr lang="en-US" dirty="0" err="1"/>
              <a:t>ini</a:t>
            </a:r>
            <a:r>
              <a:rPr lang="en-US" dirty="0"/>
              <a:t> </a:t>
            </a:r>
            <a:r>
              <a:rPr lang="en-US" dirty="0" err="1"/>
              <a:t>akan</a:t>
            </a:r>
            <a:r>
              <a:rPr lang="en-US" dirty="0"/>
              <a:t> </a:t>
            </a:r>
            <a:r>
              <a:rPr lang="en-US" dirty="0" err="1"/>
              <a:t>dijelaskan</a:t>
            </a:r>
            <a:r>
              <a:rPr lang="en-US" dirty="0"/>
              <a:t> pada slide </a:t>
            </a:r>
            <a:r>
              <a:rPr lang="en-US" dirty="0" err="1"/>
              <a:t>slide</a:t>
            </a:r>
            <a:r>
              <a:rPr lang="en-US" dirty="0"/>
              <a:t> </a:t>
            </a:r>
            <a:r>
              <a:rPr lang="en-US" dirty="0" err="1"/>
              <a:t>selanjutnya</a:t>
            </a:r>
            <a:r>
              <a:rPr lang="en-US" dirty="0"/>
              <a:t> </a:t>
            </a:r>
            <a:r>
              <a:rPr lang="en-US" dirty="0" err="1"/>
              <a:t>bagaimana</a:t>
            </a:r>
            <a:r>
              <a:rPr lang="en-US" dirty="0"/>
              <a:t> </a:t>
            </a:r>
            <a:r>
              <a:rPr lang="en-US" dirty="0" err="1"/>
              <a:t>penerapannya</a:t>
            </a:r>
            <a:r>
              <a:rPr lang="en-US" dirty="0"/>
              <a:t> pada study case </a:t>
            </a:r>
            <a:endParaRPr lang="en-ID" dirty="0"/>
          </a:p>
        </p:txBody>
      </p:sp>
    </p:spTree>
    <p:extLst>
      <p:ext uri="{BB962C8B-B14F-4D97-AF65-F5344CB8AC3E}">
        <p14:creationId xmlns:p14="http://schemas.microsoft.com/office/powerpoint/2010/main" val="224172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F2A13F-E2E0-A494-6EF6-01C09C36A7EB}"/>
              </a:ext>
            </a:extLst>
          </p:cNvPr>
          <p:cNvSpPr txBox="1"/>
          <p:nvPr/>
        </p:nvSpPr>
        <p:spPr>
          <a:xfrm>
            <a:off x="2875512" y="333489"/>
            <a:ext cx="4572000" cy="400110"/>
          </a:xfrm>
          <a:prstGeom prst="rect">
            <a:avLst/>
          </a:prstGeom>
          <a:noFill/>
        </p:spPr>
        <p:txBody>
          <a:bodyPr wrap="square">
            <a:spAutoFit/>
          </a:bodyPr>
          <a:lstStyle/>
          <a:p>
            <a:r>
              <a:rPr lang="en-US" sz="2000" b="1" dirty="0">
                <a:solidFill>
                  <a:schemeClr val="accent5"/>
                </a:solidFill>
              </a:rPr>
              <a:t>Study Case</a:t>
            </a:r>
            <a:endParaRPr lang="en-ID" sz="2000" b="1" dirty="0">
              <a:solidFill>
                <a:schemeClr val="accent5"/>
              </a:solidFill>
            </a:endParaRPr>
          </a:p>
        </p:txBody>
      </p:sp>
      <p:sp>
        <p:nvSpPr>
          <p:cNvPr id="4" name="TextBox 3">
            <a:extLst>
              <a:ext uri="{FF2B5EF4-FFF2-40B4-BE49-F238E27FC236}">
                <a16:creationId xmlns:a16="http://schemas.microsoft.com/office/drawing/2014/main" id="{05EB3CF4-936D-EA91-4D55-8D8391473D33}"/>
              </a:ext>
            </a:extLst>
          </p:cNvPr>
          <p:cNvSpPr txBox="1"/>
          <p:nvPr/>
        </p:nvSpPr>
        <p:spPr>
          <a:xfrm>
            <a:off x="236220" y="3394238"/>
            <a:ext cx="8769235" cy="1015663"/>
          </a:xfrm>
          <a:prstGeom prst="rect">
            <a:avLst/>
          </a:prstGeom>
          <a:noFill/>
        </p:spPr>
        <p:txBody>
          <a:bodyPr wrap="square">
            <a:spAutoFit/>
          </a:bodyPr>
          <a:lstStyle/>
          <a:p>
            <a:pPr algn="just"/>
            <a:r>
              <a:rPr lang="en-US" sz="1200" dirty="0">
                <a:solidFill>
                  <a:schemeClr val="tx1"/>
                </a:solidFill>
              </a:rPr>
              <a:t>Study case  kali </a:t>
            </a:r>
            <a:r>
              <a:rPr lang="en-US" sz="1200" dirty="0" err="1">
                <a:solidFill>
                  <a:schemeClr val="tx1"/>
                </a:solidFill>
              </a:rPr>
              <a:t>ditugaskan</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menerpakan</a:t>
            </a:r>
            <a:r>
              <a:rPr lang="en-US" sz="1200" dirty="0">
                <a:solidFill>
                  <a:schemeClr val="tx1"/>
                </a:solidFill>
              </a:rPr>
              <a:t> </a:t>
            </a:r>
            <a:r>
              <a:rPr lang="en-US" sz="1200" dirty="0" err="1">
                <a:solidFill>
                  <a:schemeClr val="tx1"/>
                </a:solidFill>
              </a:rPr>
              <a:t>hasil</a:t>
            </a:r>
            <a:r>
              <a:rPr lang="en-US" sz="1200" dirty="0">
                <a:solidFill>
                  <a:schemeClr val="tx1"/>
                </a:solidFill>
              </a:rPr>
              <a:t> </a:t>
            </a:r>
            <a:r>
              <a:rPr lang="en-US" sz="1200" dirty="0" err="1">
                <a:solidFill>
                  <a:schemeClr val="tx1"/>
                </a:solidFill>
              </a:rPr>
              <a:t>pembelajaran</a:t>
            </a:r>
            <a:r>
              <a:rPr lang="en-US" sz="1200" dirty="0">
                <a:solidFill>
                  <a:schemeClr val="tx1"/>
                </a:solidFill>
              </a:rPr>
              <a:t>. </a:t>
            </a:r>
            <a:r>
              <a:rPr lang="en-US" sz="1200" dirty="0" err="1">
                <a:solidFill>
                  <a:schemeClr val="tx1"/>
                </a:solidFill>
              </a:rPr>
              <a:t>Dengan</a:t>
            </a:r>
            <a:r>
              <a:rPr lang="en-US" sz="1200" dirty="0">
                <a:solidFill>
                  <a:schemeClr val="tx1"/>
                </a:solidFill>
              </a:rPr>
              <a:t> </a:t>
            </a:r>
            <a:r>
              <a:rPr lang="en-US" sz="1200" dirty="0" err="1">
                <a:solidFill>
                  <a:schemeClr val="tx1"/>
                </a:solidFill>
              </a:rPr>
              <a:t>cara</a:t>
            </a:r>
            <a:r>
              <a:rPr lang="en-US" sz="1200" dirty="0">
                <a:solidFill>
                  <a:schemeClr val="tx1"/>
                </a:solidFill>
              </a:rPr>
              <a:t>  </a:t>
            </a:r>
            <a:r>
              <a:rPr lang="en-US" sz="1200" dirty="0" err="1">
                <a:solidFill>
                  <a:schemeClr val="tx1"/>
                </a:solidFill>
              </a:rPr>
              <a:t>mengatur</a:t>
            </a:r>
            <a:r>
              <a:rPr lang="en-US" sz="1200" dirty="0">
                <a:solidFill>
                  <a:schemeClr val="tx1"/>
                </a:solidFill>
              </a:rPr>
              <a:t> </a:t>
            </a:r>
            <a:r>
              <a:rPr lang="en-US" sz="1200" dirty="0" err="1">
                <a:solidFill>
                  <a:schemeClr val="tx1"/>
                </a:solidFill>
              </a:rPr>
              <a:t>kembali</a:t>
            </a:r>
            <a:r>
              <a:rPr lang="en-US" sz="1200" dirty="0">
                <a:solidFill>
                  <a:schemeClr val="tx1"/>
                </a:solidFill>
              </a:rPr>
              <a:t> data yang </a:t>
            </a:r>
            <a:r>
              <a:rPr lang="en-US" sz="1200" dirty="0" err="1">
                <a:solidFill>
                  <a:schemeClr val="tx1"/>
                </a:solidFill>
              </a:rPr>
              <a:t>tidak</a:t>
            </a:r>
            <a:r>
              <a:rPr lang="en-US" sz="1200" dirty="0">
                <a:solidFill>
                  <a:schemeClr val="tx1"/>
                </a:solidFill>
              </a:rPr>
              <a:t>  </a:t>
            </a:r>
            <a:r>
              <a:rPr lang="en-US" sz="1200" dirty="0" err="1">
                <a:solidFill>
                  <a:schemeClr val="tx1"/>
                </a:solidFill>
              </a:rPr>
              <a:t>terstruktur</a:t>
            </a:r>
            <a:r>
              <a:rPr lang="en-US" sz="1200" dirty="0">
                <a:solidFill>
                  <a:schemeClr val="tx1"/>
                </a:solidFill>
              </a:rPr>
              <a:t> </a:t>
            </a:r>
            <a:r>
              <a:rPr lang="en-US" sz="1200" dirty="0" err="1">
                <a:solidFill>
                  <a:schemeClr val="tx1"/>
                </a:solidFill>
              </a:rPr>
              <a:t>dari</a:t>
            </a:r>
            <a:r>
              <a:rPr lang="en-US" sz="1200" dirty="0">
                <a:solidFill>
                  <a:schemeClr val="tx1"/>
                </a:solidFill>
              </a:rPr>
              <a:t> data </a:t>
            </a:r>
            <a:r>
              <a:rPr lang="en-US" sz="1200" dirty="0" err="1">
                <a:solidFill>
                  <a:schemeClr val="tx1"/>
                </a:solidFill>
              </a:rPr>
              <a:t>data</a:t>
            </a:r>
            <a:r>
              <a:rPr lang="en-US" sz="1200" dirty="0">
                <a:solidFill>
                  <a:schemeClr val="tx1"/>
                </a:solidFill>
              </a:rPr>
              <a:t> </a:t>
            </a:r>
            <a:r>
              <a:rPr lang="en-US" sz="1200" dirty="0" err="1">
                <a:solidFill>
                  <a:schemeClr val="tx1"/>
                </a:solidFill>
              </a:rPr>
              <a:t>mahasiswa</a:t>
            </a:r>
            <a:r>
              <a:rPr lang="en-US" sz="1200" dirty="0">
                <a:solidFill>
                  <a:schemeClr val="tx1"/>
                </a:solidFill>
              </a:rPr>
              <a:t> yang </a:t>
            </a:r>
            <a:r>
              <a:rPr lang="en-US" sz="1200" dirty="0" err="1">
                <a:solidFill>
                  <a:schemeClr val="tx1"/>
                </a:solidFill>
              </a:rPr>
              <a:t>terlampir</a:t>
            </a:r>
            <a:r>
              <a:rPr lang="en-US" sz="1200" dirty="0">
                <a:solidFill>
                  <a:schemeClr val="tx1"/>
                </a:solidFill>
              </a:rPr>
              <a:t>, </a:t>
            </a:r>
            <a:r>
              <a:rPr lang="en-US" sz="1200" dirty="0" err="1">
                <a:solidFill>
                  <a:schemeClr val="tx1"/>
                </a:solidFill>
              </a:rPr>
              <a:t>menganalis</a:t>
            </a:r>
            <a:r>
              <a:rPr lang="en-US" sz="1200" dirty="0">
                <a:solidFill>
                  <a:schemeClr val="tx1"/>
                </a:solidFill>
              </a:rPr>
              <a:t> </a:t>
            </a:r>
            <a:r>
              <a:rPr lang="en-US" sz="1200" dirty="0" err="1">
                <a:solidFill>
                  <a:schemeClr val="tx1"/>
                </a:solidFill>
              </a:rPr>
              <a:t>hasil</a:t>
            </a:r>
            <a:r>
              <a:rPr lang="en-US" sz="1200" dirty="0">
                <a:solidFill>
                  <a:schemeClr val="tx1"/>
                </a:solidFill>
              </a:rPr>
              <a:t> </a:t>
            </a:r>
            <a:r>
              <a:rPr lang="en-US" sz="1200" dirty="0" err="1">
                <a:solidFill>
                  <a:schemeClr val="tx1"/>
                </a:solidFill>
              </a:rPr>
              <a:t>kinerja</a:t>
            </a:r>
            <a:r>
              <a:rPr lang="en-US" sz="1200" dirty="0">
                <a:solidFill>
                  <a:schemeClr val="tx1"/>
                </a:solidFill>
              </a:rPr>
              <a:t> </a:t>
            </a:r>
            <a:r>
              <a:rPr lang="en-US" sz="1200" dirty="0" err="1">
                <a:solidFill>
                  <a:schemeClr val="tx1"/>
                </a:solidFill>
              </a:rPr>
              <a:t>mahassiswa</a:t>
            </a:r>
            <a:r>
              <a:rPr lang="en-US" sz="1200" dirty="0">
                <a:solidFill>
                  <a:schemeClr val="tx1"/>
                </a:solidFill>
              </a:rPr>
              <a:t> </a:t>
            </a:r>
            <a:r>
              <a:rPr lang="en-US" sz="1200" dirty="0" err="1">
                <a:solidFill>
                  <a:schemeClr val="tx1"/>
                </a:solidFill>
              </a:rPr>
              <a:t>menvisualisasikannya</a:t>
            </a:r>
            <a:r>
              <a:rPr lang="en-US" sz="1200" dirty="0">
                <a:solidFill>
                  <a:schemeClr val="tx1"/>
                </a:solidFill>
              </a:rPr>
              <a:t> </a:t>
            </a:r>
            <a:r>
              <a:rPr lang="en-US" sz="1200" dirty="0" err="1">
                <a:solidFill>
                  <a:schemeClr val="tx1"/>
                </a:solidFill>
              </a:rPr>
              <a:t>hasil</a:t>
            </a:r>
            <a:r>
              <a:rPr lang="en-US" sz="1200" dirty="0">
                <a:solidFill>
                  <a:schemeClr val="tx1"/>
                </a:solidFill>
              </a:rPr>
              <a:t> </a:t>
            </a:r>
            <a:r>
              <a:rPr lang="en-US" sz="1200" dirty="0" err="1">
                <a:solidFill>
                  <a:schemeClr val="tx1"/>
                </a:solidFill>
              </a:rPr>
              <a:t>kinerja</a:t>
            </a:r>
            <a:r>
              <a:rPr lang="en-US" sz="1200" dirty="0">
                <a:solidFill>
                  <a:schemeClr val="tx1"/>
                </a:solidFill>
              </a:rPr>
              <a:t> </a:t>
            </a:r>
            <a:r>
              <a:rPr lang="en-US" sz="1200" dirty="0" err="1">
                <a:solidFill>
                  <a:schemeClr val="tx1"/>
                </a:solidFill>
              </a:rPr>
              <a:t>tersebut</a:t>
            </a:r>
            <a:r>
              <a:rPr lang="en-US" sz="1200" dirty="0">
                <a:solidFill>
                  <a:schemeClr val="tx1"/>
                </a:solidFill>
              </a:rPr>
              <a:t>. </a:t>
            </a:r>
            <a:r>
              <a:rPr lang="en-US" sz="1200" dirty="0" err="1">
                <a:solidFill>
                  <a:schemeClr val="tx1"/>
                </a:solidFill>
              </a:rPr>
              <a:t>Hasilnya</a:t>
            </a:r>
            <a:r>
              <a:rPr lang="en-US" sz="1200" dirty="0">
                <a:solidFill>
                  <a:schemeClr val="tx1"/>
                </a:solidFill>
              </a:rPr>
              <a:t> </a:t>
            </a:r>
            <a:r>
              <a:rPr lang="en-US" sz="1200" dirty="0" err="1">
                <a:solidFill>
                  <a:schemeClr val="tx1"/>
                </a:solidFill>
              </a:rPr>
              <a:t>kemudian</a:t>
            </a:r>
            <a:r>
              <a:rPr lang="en-US" sz="1200" dirty="0">
                <a:solidFill>
                  <a:schemeClr val="tx1"/>
                </a:solidFill>
              </a:rPr>
              <a:t> </a:t>
            </a:r>
            <a:r>
              <a:rPr lang="en-US" sz="1200" dirty="0" err="1">
                <a:solidFill>
                  <a:schemeClr val="tx1"/>
                </a:solidFill>
              </a:rPr>
              <a:t>ditampilkan</a:t>
            </a:r>
            <a:r>
              <a:rPr lang="en-US" sz="1200" dirty="0">
                <a:solidFill>
                  <a:schemeClr val="tx1"/>
                </a:solidFill>
              </a:rPr>
              <a:t> pada slide </a:t>
            </a:r>
            <a:r>
              <a:rPr lang="en-US" sz="1200" dirty="0" err="1">
                <a:solidFill>
                  <a:schemeClr val="tx1"/>
                </a:solidFill>
              </a:rPr>
              <a:t>slide</a:t>
            </a:r>
            <a:r>
              <a:rPr lang="en-US" sz="1200" dirty="0">
                <a:solidFill>
                  <a:schemeClr val="tx1"/>
                </a:solidFill>
              </a:rPr>
              <a:t> </a:t>
            </a:r>
            <a:r>
              <a:rPr lang="en-US" sz="1200" dirty="0" err="1">
                <a:solidFill>
                  <a:schemeClr val="tx1"/>
                </a:solidFill>
              </a:rPr>
              <a:t>selanjutya</a:t>
            </a:r>
            <a:r>
              <a:rPr lang="en-US" sz="1200" dirty="0">
                <a:solidFill>
                  <a:schemeClr val="tx1"/>
                </a:solidFill>
              </a:rPr>
              <a:t> </a:t>
            </a:r>
            <a:r>
              <a:rPr lang="en-US" sz="1200" dirty="0" err="1">
                <a:solidFill>
                  <a:schemeClr val="tx1"/>
                </a:solidFill>
              </a:rPr>
              <a:t>mulai</a:t>
            </a:r>
            <a:r>
              <a:rPr lang="en-US" sz="1200" dirty="0">
                <a:solidFill>
                  <a:schemeClr val="tx1"/>
                </a:solidFill>
              </a:rPr>
              <a:t> </a:t>
            </a:r>
            <a:r>
              <a:rPr lang="en-US" sz="1200" dirty="0" err="1">
                <a:solidFill>
                  <a:schemeClr val="tx1"/>
                </a:solidFill>
              </a:rPr>
              <a:t>dari</a:t>
            </a:r>
            <a:r>
              <a:rPr lang="en-US" sz="1200" dirty="0">
                <a:solidFill>
                  <a:schemeClr val="tx1"/>
                </a:solidFill>
              </a:rPr>
              <a:t> problem solving </a:t>
            </a:r>
            <a:r>
              <a:rPr lang="en-US" sz="1200" dirty="0" err="1">
                <a:solidFill>
                  <a:schemeClr val="tx1"/>
                </a:solidFill>
              </a:rPr>
              <a:t>sampai</a:t>
            </a:r>
            <a:r>
              <a:rPr lang="en-US" sz="1200" dirty="0">
                <a:solidFill>
                  <a:schemeClr val="tx1"/>
                </a:solidFill>
              </a:rPr>
              <a:t> </a:t>
            </a:r>
            <a:r>
              <a:rPr lang="en-US" sz="1200" dirty="0" err="1">
                <a:solidFill>
                  <a:schemeClr val="tx1"/>
                </a:solidFill>
              </a:rPr>
              <a:t>dengan</a:t>
            </a:r>
            <a:r>
              <a:rPr lang="en-US" sz="1200" dirty="0">
                <a:solidFill>
                  <a:schemeClr val="tx1"/>
                </a:solidFill>
              </a:rPr>
              <a:t> final result. </a:t>
            </a:r>
            <a:r>
              <a:rPr lang="en-US" sz="1200" dirty="0" err="1">
                <a:solidFill>
                  <a:schemeClr val="tx1"/>
                </a:solidFill>
              </a:rPr>
              <a:t>Perlu</a:t>
            </a:r>
            <a:r>
              <a:rPr lang="en-US" sz="1200" dirty="0">
                <a:solidFill>
                  <a:schemeClr val="tx1"/>
                </a:solidFill>
              </a:rPr>
              <a:t> </a:t>
            </a:r>
            <a:r>
              <a:rPr lang="en-US" sz="1200" dirty="0" err="1">
                <a:solidFill>
                  <a:schemeClr val="tx1"/>
                </a:solidFill>
              </a:rPr>
              <a:t>diketahui</a:t>
            </a:r>
            <a:r>
              <a:rPr lang="en-US" sz="1200" dirty="0">
                <a:solidFill>
                  <a:schemeClr val="tx1"/>
                </a:solidFill>
              </a:rPr>
              <a:t> juga </a:t>
            </a:r>
            <a:r>
              <a:rPr lang="en-US" sz="1200" dirty="0" err="1">
                <a:solidFill>
                  <a:schemeClr val="tx1"/>
                </a:solidFill>
              </a:rPr>
              <a:t>hasil</a:t>
            </a:r>
            <a:r>
              <a:rPr lang="en-US" sz="1200" dirty="0">
                <a:solidFill>
                  <a:schemeClr val="tx1"/>
                </a:solidFill>
              </a:rPr>
              <a:t> </a:t>
            </a:r>
            <a:r>
              <a:rPr lang="en-US" sz="1200" dirty="0" err="1">
                <a:solidFill>
                  <a:schemeClr val="tx1"/>
                </a:solidFill>
              </a:rPr>
              <a:t>pembelajaran</a:t>
            </a:r>
            <a:r>
              <a:rPr lang="en-US" sz="1200" dirty="0">
                <a:solidFill>
                  <a:schemeClr val="tx1"/>
                </a:solidFill>
              </a:rPr>
              <a:t> yang </a:t>
            </a:r>
            <a:r>
              <a:rPr lang="en-US" sz="1200" dirty="0" err="1">
                <a:solidFill>
                  <a:schemeClr val="tx1"/>
                </a:solidFill>
              </a:rPr>
              <a:t>dijelaskan</a:t>
            </a:r>
            <a:r>
              <a:rPr lang="en-US" sz="1200" dirty="0">
                <a:solidFill>
                  <a:schemeClr val="tx1"/>
                </a:solidFill>
              </a:rPr>
              <a:t> pada slide </a:t>
            </a:r>
            <a:r>
              <a:rPr lang="en-US" sz="1200" dirty="0" err="1">
                <a:solidFill>
                  <a:schemeClr val="tx1"/>
                </a:solidFill>
              </a:rPr>
              <a:t>tersebut</a:t>
            </a:r>
            <a:r>
              <a:rPr lang="en-US" sz="1200" dirty="0">
                <a:solidFill>
                  <a:schemeClr val="tx1"/>
                </a:solidFill>
              </a:rPr>
              <a:t> </a:t>
            </a:r>
            <a:r>
              <a:rPr lang="en-US" sz="1200" dirty="0" err="1">
                <a:solidFill>
                  <a:schemeClr val="tx1"/>
                </a:solidFill>
              </a:rPr>
              <a:t>hanya</a:t>
            </a:r>
            <a:r>
              <a:rPr lang="en-US" sz="1200" dirty="0">
                <a:solidFill>
                  <a:schemeClr val="tx1"/>
                </a:solidFill>
              </a:rPr>
              <a:t> </a:t>
            </a:r>
            <a:r>
              <a:rPr lang="en-US" sz="1200" dirty="0" err="1">
                <a:solidFill>
                  <a:schemeClr val="tx1"/>
                </a:solidFill>
              </a:rPr>
              <a:t>poin</a:t>
            </a:r>
            <a:r>
              <a:rPr lang="en-US" sz="1200" dirty="0">
                <a:solidFill>
                  <a:schemeClr val="tx1"/>
                </a:solidFill>
              </a:rPr>
              <a:t> point </a:t>
            </a:r>
            <a:r>
              <a:rPr lang="en-US" sz="1200" dirty="0" err="1">
                <a:solidFill>
                  <a:schemeClr val="tx1"/>
                </a:solidFill>
              </a:rPr>
              <a:t>penting</a:t>
            </a:r>
            <a:r>
              <a:rPr lang="en-US" sz="1200" dirty="0">
                <a:solidFill>
                  <a:schemeClr val="tx1"/>
                </a:solidFill>
              </a:rPr>
              <a:t> </a:t>
            </a:r>
            <a:r>
              <a:rPr lang="en-US" sz="1200" dirty="0" err="1">
                <a:solidFill>
                  <a:schemeClr val="tx1"/>
                </a:solidFill>
              </a:rPr>
              <a:t>saja</a:t>
            </a:r>
            <a:r>
              <a:rPr lang="en-US" sz="1200" dirty="0">
                <a:solidFill>
                  <a:schemeClr val="tx1"/>
                </a:solidFill>
              </a:rPr>
              <a:t> </a:t>
            </a:r>
            <a:r>
              <a:rPr lang="en-US" sz="1200" dirty="0" err="1">
                <a:solidFill>
                  <a:schemeClr val="tx1"/>
                </a:solidFill>
              </a:rPr>
              <a:t>dikarenakan</a:t>
            </a:r>
            <a:r>
              <a:rPr lang="en-US" sz="1200" dirty="0">
                <a:solidFill>
                  <a:schemeClr val="tx1"/>
                </a:solidFill>
              </a:rPr>
              <a:t> </a:t>
            </a:r>
            <a:r>
              <a:rPr lang="en-US" sz="1200" dirty="0" err="1">
                <a:solidFill>
                  <a:schemeClr val="tx1"/>
                </a:solidFill>
              </a:rPr>
              <a:t>konteksya</a:t>
            </a:r>
            <a:r>
              <a:rPr lang="en-US" sz="1200" dirty="0">
                <a:solidFill>
                  <a:schemeClr val="tx1"/>
                </a:solidFill>
              </a:rPr>
              <a:t> </a:t>
            </a:r>
            <a:r>
              <a:rPr lang="en-US" sz="1200" dirty="0" err="1">
                <a:solidFill>
                  <a:schemeClr val="tx1"/>
                </a:solidFill>
              </a:rPr>
              <a:t>hampir</a:t>
            </a:r>
            <a:r>
              <a:rPr lang="en-US" sz="1200" dirty="0">
                <a:solidFill>
                  <a:schemeClr val="tx1"/>
                </a:solidFill>
              </a:rPr>
              <a:t> </a:t>
            </a:r>
            <a:r>
              <a:rPr lang="en-US" sz="1200" dirty="0" err="1">
                <a:solidFill>
                  <a:schemeClr val="tx1"/>
                </a:solidFill>
              </a:rPr>
              <a:t>sama</a:t>
            </a:r>
            <a:r>
              <a:rPr lang="en-US" sz="1200" dirty="0">
                <a:solidFill>
                  <a:schemeClr val="tx1"/>
                </a:solidFill>
              </a:rPr>
              <a:t>.</a:t>
            </a:r>
          </a:p>
        </p:txBody>
      </p:sp>
      <p:graphicFrame>
        <p:nvGraphicFramePr>
          <p:cNvPr id="5" name="Table 4">
            <a:extLst>
              <a:ext uri="{FF2B5EF4-FFF2-40B4-BE49-F238E27FC236}">
                <a16:creationId xmlns:a16="http://schemas.microsoft.com/office/drawing/2014/main" id="{F3C25BC7-2945-10CE-B580-67604BB3C2F3}"/>
              </a:ext>
            </a:extLst>
          </p:cNvPr>
          <p:cNvGraphicFramePr>
            <a:graphicFrameLocks noGrp="1"/>
          </p:cNvGraphicFramePr>
          <p:nvPr/>
        </p:nvGraphicFramePr>
        <p:xfrm>
          <a:off x="2015837" y="1294823"/>
          <a:ext cx="3796145" cy="185420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252526535"/>
                    </a:ext>
                  </a:extLst>
                </a:gridCol>
              </a:tblGrid>
              <a:tr h="370840">
                <a:tc>
                  <a:txBody>
                    <a:bodyPr/>
                    <a:lstStyle/>
                    <a:p>
                      <a:r>
                        <a:rPr lang="en-US" dirty="0"/>
                        <a:t>Study </a:t>
                      </a:r>
                      <a:endParaRPr lang="en-ID" dirty="0"/>
                    </a:p>
                  </a:txBody>
                  <a:tcPr/>
                </a:tc>
                <a:extLst>
                  <a:ext uri="{0D108BD9-81ED-4DB2-BD59-A6C34878D82A}">
                    <a16:rowId xmlns:a16="http://schemas.microsoft.com/office/drawing/2014/main" val="643719441"/>
                  </a:ext>
                </a:extLst>
              </a:tr>
              <a:tr h="370840">
                <a:tc>
                  <a:txBody>
                    <a:bodyPr/>
                    <a:lstStyle/>
                    <a:p>
                      <a:r>
                        <a:rPr lang="en-US" dirty="0"/>
                        <a:t>Data </a:t>
                      </a:r>
                      <a:r>
                        <a:rPr lang="en-US" dirty="0" err="1"/>
                        <a:t>Validiation</a:t>
                      </a:r>
                      <a:endParaRPr lang="en-ID" dirty="0"/>
                    </a:p>
                  </a:txBody>
                  <a:tcPr/>
                </a:tc>
                <a:extLst>
                  <a:ext uri="{0D108BD9-81ED-4DB2-BD59-A6C34878D82A}">
                    <a16:rowId xmlns:a16="http://schemas.microsoft.com/office/drawing/2014/main" val="3903354783"/>
                  </a:ext>
                </a:extLst>
              </a:tr>
              <a:tr h="370840">
                <a:tc>
                  <a:txBody>
                    <a:bodyPr/>
                    <a:lstStyle/>
                    <a:p>
                      <a:r>
                        <a:rPr lang="en-US" dirty="0"/>
                        <a:t>Data </a:t>
                      </a:r>
                      <a:r>
                        <a:rPr lang="en-US" dirty="0" err="1"/>
                        <a:t>Visualiation</a:t>
                      </a:r>
                      <a:endParaRPr lang="en-US" dirty="0"/>
                    </a:p>
                  </a:txBody>
                  <a:tcPr/>
                </a:tc>
                <a:extLst>
                  <a:ext uri="{0D108BD9-81ED-4DB2-BD59-A6C34878D82A}">
                    <a16:rowId xmlns:a16="http://schemas.microsoft.com/office/drawing/2014/main" val="704147671"/>
                  </a:ext>
                </a:extLst>
              </a:tr>
              <a:tr h="370840">
                <a:tc>
                  <a:txBody>
                    <a:bodyPr/>
                    <a:lstStyle/>
                    <a:p>
                      <a:r>
                        <a:rPr lang="en-US" dirty="0" err="1"/>
                        <a:t>Vlookup</a:t>
                      </a:r>
                      <a:r>
                        <a:rPr lang="en-US" dirty="0"/>
                        <a:t> index match part 1</a:t>
                      </a:r>
                      <a:endParaRPr lang="en-ID" dirty="0"/>
                    </a:p>
                  </a:txBody>
                  <a:tcPr/>
                </a:tc>
                <a:extLst>
                  <a:ext uri="{0D108BD9-81ED-4DB2-BD59-A6C34878D82A}">
                    <a16:rowId xmlns:a16="http://schemas.microsoft.com/office/drawing/2014/main" val="3435710410"/>
                  </a:ext>
                </a:extLst>
              </a:tr>
              <a:tr h="370840">
                <a:tc>
                  <a:txBody>
                    <a:bodyPr/>
                    <a:lstStyle/>
                    <a:p>
                      <a:r>
                        <a:rPr lang="en-US" dirty="0" err="1"/>
                        <a:t>Vlookup</a:t>
                      </a:r>
                      <a:r>
                        <a:rPr lang="en-US" dirty="0"/>
                        <a:t> Index Match part 2</a:t>
                      </a:r>
                      <a:endParaRPr lang="en-ID" dirty="0"/>
                    </a:p>
                  </a:txBody>
                  <a:tcPr/>
                </a:tc>
                <a:extLst>
                  <a:ext uri="{0D108BD9-81ED-4DB2-BD59-A6C34878D82A}">
                    <a16:rowId xmlns:a16="http://schemas.microsoft.com/office/drawing/2014/main" val="247711410"/>
                  </a:ext>
                </a:extLst>
              </a:tr>
            </a:tbl>
          </a:graphicData>
        </a:graphic>
      </p:graphicFrame>
    </p:spTree>
    <p:extLst>
      <p:ext uri="{BB962C8B-B14F-4D97-AF65-F5344CB8AC3E}">
        <p14:creationId xmlns:p14="http://schemas.microsoft.com/office/powerpoint/2010/main" val="347403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20"/>
          <p:cNvGrpSpPr/>
          <p:nvPr/>
        </p:nvGrpSpPr>
        <p:grpSpPr>
          <a:xfrm>
            <a:off x="3854590" y="4740700"/>
            <a:ext cx="1434817" cy="389011"/>
            <a:chOff x="3248325" y="4588800"/>
            <a:chExt cx="2045939" cy="554700"/>
          </a:xfrm>
        </p:grpSpPr>
        <p:sp>
          <p:nvSpPr>
            <p:cNvPr id="175" name="Google Shape;17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0"/>
          <p:cNvGrpSpPr/>
          <p:nvPr/>
        </p:nvGrpSpPr>
        <p:grpSpPr>
          <a:xfrm>
            <a:off x="8325085" y="65157"/>
            <a:ext cx="763768" cy="752531"/>
            <a:chOff x="695950" y="3458000"/>
            <a:chExt cx="966550" cy="952450"/>
          </a:xfrm>
        </p:grpSpPr>
        <p:sp>
          <p:nvSpPr>
            <p:cNvPr id="179" name="Google Shape;17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43D21B7-257B-3470-48E0-4A2BD094FD96}"/>
              </a:ext>
            </a:extLst>
          </p:cNvPr>
          <p:cNvSpPr txBox="1"/>
          <p:nvPr/>
        </p:nvSpPr>
        <p:spPr>
          <a:xfrm>
            <a:off x="0" y="41313"/>
            <a:ext cx="4572000" cy="400110"/>
          </a:xfrm>
          <a:prstGeom prst="rect">
            <a:avLst/>
          </a:prstGeom>
          <a:noFill/>
        </p:spPr>
        <p:txBody>
          <a:bodyPr wrap="square">
            <a:spAutoFit/>
          </a:bodyPr>
          <a:lstStyle/>
          <a:p>
            <a:r>
              <a:rPr lang="en-US" sz="2000" b="1" dirty="0">
                <a:solidFill>
                  <a:schemeClr val="accent5"/>
                </a:solidFill>
              </a:rPr>
              <a:t>Problem Solving 1</a:t>
            </a:r>
            <a:endParaRPr lang="en-ID" sz="2000" b="1" dirty="0">
              <a:solidFill>
                <a:schemeClr val="accent5"/>
              </a:solidFill>
            </a:endParaRPr>
          </a:p>
        </p:txBody>
      </p:sp>
      <p:sp>
        <p:nvSpPr>
          <p:cNvPr id="4" name="TextBox 3">
            <a:extLst>
              <a:ext uri="{FF2B5EF4-FFF2-40B4-BE49-F238E27FC236}">
                <a16:creationId xmlns:a16="http://schemas.microsoft.com/office/drawing/2014/main" id="{3183D462-EA00-EC44-70D1-8AD267FBBE60}"/>
              </a:ext>
            </a:extLst>
          </p:cNvPr>
          <p:cNvSpPr txBox="1"/>
          <p:nvPr/>
        </p:nvSpPr>
        <p:spPr>
          <a:xfrm>
            <a:off x="49505" y="3258704"/>
            <a:ext cx="9039348" cy="1015663"/>
          </a:xfrm>
          <a:prstGeom prst="rect">
            <a:avLst/>
          </a:prstGeom>
          <a:noFill/>
        </p:spPr>
        <p:txBody>
          <a:bodyPr wrap="square">
            <a:spAutoFit/>
          </a:bodyPr>
          <a:lstStyle/>
          <a:p>
            <a:pPr algn="just"/>
            <a:r>
              <a:rPr lang="en-ID" sz="1000" dirty="0" err="1"/>
              <a:t>Untuk</a:t>
            </a:r>
            <a:r>
              <a:rPr lang="en-ID" sz="1000" dirty="0"/>
              <a:t> </a:t>
            </a:r>
            <a:r>
              <a:rPr lang="en-ID" sz="1000" dirty="0" err="1"/>
              <a:t>mencari</a:t>
            </a:r>
            <a:r>
              <a:rPr lang="en-ID" sz="1000" dirty="0"/>
              <a:t> daftar </a:t>
            </a:r>
            <a:r>
              <a:rPr lang="en-ID" sz="1000" dirty="0" err="1"/>
              <a:t>siswa</a:t>
            </a:r>
            <a:r>
              <a:rPr lang="en-ID" sz="1000" dirty="0"/>
              <a:t> </a:t>
            </a:r>
            <a:r>
              <a:rPr lang="en-ID" sz="1000" dirty="0" err="1"/>
              <a:t>maka</a:t>
            </a:r>
            <a:r>
              <a:rPr lang="en-ID" sz="1000" dirty="0"/>
              <a:t> </a:t>
            </a:r>
            <a:r>
              <a:rPr lang="en-ID" sz="1000" dirty="0" err="1"/>
              <a:t>menggunakan</a:t>
            </a:r>
            <a:r>
              <a:rPr lang="en-ID" sz="1000" dirty="0"/>
              <a:t> </a:t>
            </a:r>
            <a:r>
              <a:rPr lang="en-ID" sz="1000" dirty="0" err="1"/>
              <a:t>rumus</a:t>
            </a:r>
            <a:r>
              <a:rPr lang="en-ID" sz="1000" dirty="0"/>
              <a:t> </a:t>
            </a:r>
            <a:r>
              <a:rPr lang="en-ID" sz="1000" dirty="0" err="1"/>
              <a:t>vlookup</a:t>
            </a:r>
            <a:r>
              <a:rPr lang="en-ID" sz="1000" dirty="0"/>
              <a:t> yang </a:t>
            </a:r>
            <a:r>
              <a:rPr lang="en-ID" sz="1000" dirty="0" err="1"/>
              <a:t>dimana</a:t>
            </a:r>
            <a:r>
              <a:rPr lang="en-ID" sz="1000" dirty="0"/>
              <a:t> </a:t>
            </a:r>
            <a:r>
              <a:rPr lang="en-ID" sz="1000" dirty="0" err="1"/>
              <a:t>rumus</a:t>
            </a:r>
            <a:r>
              <a:rPr lang="en-ID" sz="1000" dirty="0"/>
              <a:t> </a:t>
            </a:r>
            <a:r>
              <a:rPr lang="en-ID" sz="1000" dirty="0" err="1"/>
              <a:t>vlookup</a:t>
            </a:r>
            <a:r>
              <a:rPr lang="en-ID" sz="1000" dirty="0"/>
              <a:t> </a:t>
            </a:r>
            <a:r>
              <a:rPr lang="en-ID" sz="1000" dirty="0" err="1"/>
              <a:t>akan</a:t>
            </a:r>
            <a:r>
              <a:rPr lang="en-ID" sz="1000" dirty="0"/>
              <a:t> </a:t>
            </a:r>
            <a:r>
              <a:rPr lang="en-ID" sz="1000" dirty="0" err="1"/>
              <a:t>mencari</a:t>
            </a:r>
            <a:r>
              <a:rPr lang="en-ID" sz="1000" dirty="0"/>
              <a:t> </a:t>
            </a:r>
            <a:r>
              <a:rPr lang="en-ID" sz="1000" dirty="0" err="1"/>
              <a:t>rentang</a:t>
            </a:r>
            <a:r>
              <a:rPr lang="en-ID" sz="1000" dirty="0"/>
              <a:t> </a:t>
            </a:r>
            <a:r>
              <a:rPr lang="en-ID" sz="1000" dirty="0" err="1"/>
              <a:t>nama</a:t>
            </a:r>
            <a:r>
              <a:rPr lang="en-ID" sz="1000" dirty="0"/>
              <a:t> </a:t>
            </a:r>
            <a:r>
              <a:rPr lang="en-ID" sz="1000" dirty="0" err="1"/>
              <a:t>siswa</a:t>
            </a:r>
            <a:r>
              <a:rPr lang="en-ID" sz="1000" dirty="0"/>
              <a:t> (</a:t>
            </a:r>
            <a:r>
              <a:rPr lang="en-ID" sz="1000" dirty="0" err="1"/>
              <a:t>kiri</a:t>
            </a:r>
            <a:r>
              <a:rPr lang="en-ID" sz="1000" dirty="0"/>
              <a:t>) yang </a:t>
            </a:r>
            <a:r>
              <a:rPr lang="en-ID" sz="1000" dirty="0" err="1"/>
              <a:t>berada</a:t>
            </a:r>
            <a:r>
              <a:rPr lang="en-ID" sz="1000" dirty="0"/>
              <a:t> di sheet detail. </a:t>
            </a:r>
            <a:r>
              <a:rPr lang="en-ID" sz="1000" dirty="0" err="1"/>
              <a:t>untuk</a:t>
            </a:r>
            <a:r>
              <a:rPr lang="en-ID" sz="1000" dirty="0"/>
              <a:t> kata </a:t>
            </a:r>
            <a:r>
              <a:rPr lang="en-ID" sz="1000" dirty="0" err="1"/>
              <a:t>kunci</a:t>
            </a:r>
            <a:r>
              <a:rPr lang="en-ID" sz="1000" dirty="0"/>
              <a:t> </a:t>
            </a:r>
            <a:r>
              <a:rPr lang="en-ID" sz="1000" dirty="0" err="1"/>
              <a:t>awal</a:t>
            </a:r>
            <a:r>
              <a:rPr lang="en-ID" sz="1000" dirty="0"/>
              <a:t> </a:t>
            </a:r>
            <a:r>
              <a:rPr lang="en-ID" sz="1000" dirty="0" err="1"/>
              <a:t>menggunakan</a:t>
            </a:r>
            <a:r>
              <a:rPr lang="en-ID" sz="1000" dirty="0"/>
              <a:t> kata </a:t>
            </a:r>
            <a:r>
              <a:rPr lang="en-ID" sz="1000" dirty="0" err="1"/>
              <a:t>kunci</a:t>
            </a:r>
            <a:r>
              <a:rPr lang="en-ID" sz="1000" dirty="0"/>
              <a:t> c2. </a:t>
            </a:r>
            <a:r>
              <a:rPr lang="en-ID" sz="1000" dirty="0" err="1"/>
              <a:t>Untuk</a:t>
            </a:r>
            <a:r>
              <a:rPr lang="en-ID" sz="1000" dirty="0"/>
              <a:t> </a:t>
            </a:r>
            <a:r>
              <a:rPr lang="en-ID" sz="1000" dirty="0" err="1"/>
              <a:t>mencari</a:t>
            </a:r>
            <a:r>
              <a:rPr lang="en-ID" sz="1000" dirty="0"/>
              <a:t> </a:t>
            </a:r>
            <a:r>
              <a:rPr lang="en-ID" sz="1000" dirty="0" err="1"/>
              <a:t>pencarian</a:t>
            </a:r>
            <a:r>
              <a:rPr lang="en-ID" sz="1000" dirty="0"/>
              <a:t> </a:t>
            </a:r>
            <a:r>
              <a:rPr lang="en-ID" sz="1000" dirty="0" err="1"/>
              <a:t>kedua</a:t>
            </a:r>
            <a:r>
              <a:rPr lang="en-ID" sz="1000" dirty="0"/>
              <a:t> dan </a:t>
            </a:r>
            <a:r>
              <a:rPr lang="en-ID" sz="1000" dirty="0" err="1"/>
              <a:t>seterusnya</a:t>
            </a:r>
            <a:r>
              <a:rPr lang="en-ID" sz="1000" dirty="0"/>
              <a:t> </a:t>
            </a:r>
            <a:r>
              <a:rPr lang="en-ID" sz="1000" dirty="0" err="1"/>
              <a:t>akan</a:t>
            </a:r>
            <a:r>
              <a:rPr lang="en-ID" sz="1000" dirty="0"/>
              <a:t> di </a:t>
            </a:r>
            <a:r>
              <a:rPr lang="en-ID" sz="1000" dirty="0" err="1"/>
              <a:t>lakukan</a:t>
            </a:r>
            <a:r>
              <a:rPr lang="en-ID" sz="1000" dirty="0"/>
              <a:t> </a:t>
            </a:r>
            <a:r>
              <a:rPr lang="en-ID" sz="1000" dirty="0" err="1"/>
              <a:t>dengan</a:t>
            </a:r>
            <a:r>
              <a:rPr lang="en-ID" sz="1000" dirty="0"/>
              <a:t> </a:t>
            </a:r>
            <a:r>
              <a:rPr lang="en-ID" sz="1000" dirty="0" err="1"/>
              <a:t>menggunakan</a:t>
            </a:r>
            <a:r>
              <a:rPr lang="en-ID" sz="1000" dirty="0"/>
              <a:t> drag </a:t>
            </a:r>
            <a:r>
              <a:rPr lang="en-ID" sz="1000" dirty="0" err="1"/>
              <a:t>moese</a:t>
            </a:r>
            <a:r>
              <a:rPr lang="en-ID" sz="1000" dirty="0"/>
              <a:t>. oleh </a:t>
            </a:r>
            <a:r>
              <a:rPr lang="en-ID" sz="1000" dirty="0" err="1"/>
              <a:t>sebab</a:t>
            </a:r>
            <a:r>
              <a:rPr lang="en-ID" sz="1000" dirty="0"/>
              <a:t> </a:t>
            </a:r>
            <a:r>
              <a:rPr lang="en-ID" sz="1000" dirty="0" err="1"/>
              <a:t>itu</a:t>
            </a:r>
            <a:r>
              <a:rPr lang="en-ID" sz="1000" dirty="0"/>
              <a:t> </a:t>
            </a:r>
            <a:r>
              <a:rPr lang="en-ID" sz="1000" dirty="0" err="1"/>
              <a:t>maka</a:t>
            </a:r>
            <a:r>
              <a:rPr lang="en-ID" sz="1000" dirty="0"/>
              <a:t> </a:t>
            </a:r>
            <a:r>
              <a:rPr lang="en-ID" sz="1000" dirty="0" err="1"/>
              <a:t>perlu</a:t>
            </a:r>
            <a:r>
              <a:rPr lang="en-ID" sz="1000" dirty="0"/>
              <a:t> </a:t>
            </a:r>
            <a:r>
              <a:rPr lang="en-ID" sz="1000" dirty="0" err="1"/>
              <a:t>mengunci</a:t>
            </a:r>
            <a:r>
              <a:rPr lang="en-ID" sz="1000" dirty="0"/>
              <a:t> </a:t>
            </a:r>
            <a:r>
              <a:rPr lang="en-ID" sz="1000" dirty="0" err="1"/>
              <a:t>tabel</a:t>
            </a:r>
            <a:r>
              <a:rPr lang="en-ID" sz="1000" dirty="0"/>
              <a:t> </a:t>
            </a:r>
            <a:r>
              <a:rPr lang="en-ID" sz="1000" dirty="0" err="1"/>
              <a:t>arraynya</a:t>
            </a:r>
            <a:r>
              <a:rPr lang="en-ID" sz="1000" dirty="0"/>
              <a:t>. </a:t>
            </a:r>
            <a:r>
              <a:rPr lang="en-ID" sz="1000" dirty="0" err="1"/>
              <a:t>sementara</a:t>
            </a:r>
            <a:r>
              <a:rPr lang="en-ID" sz="1000" dirty="0"/>
              <a:t> </a:t>
            </a:r>
            <a:r>
              <a:rPr lang="en-ID" sz="1000" dirty="0" err="1"/>
              <a:t>kolom</a:t>
            </a:r>
            <a:r>
              <a:rPr lang="en-ID" sz="1000" dirty="0"/>
              <a:t> yang </a:t>
            </a:r>
            <a:r>
              <a:rPr lang="en-ID" sz="1000" dirty="0" err="1"/>
              <a:t>dipilih</a:t>
            </a:r>
            <a:r>
              <a:rPr lang="en-ID" sz="1000" dirty="0"/>
              <a:t> </a:t>
            </a:r>
            <a:r>
              <a:rPr lang="en-ID" sz="1000" dirty="0" err="1"/>
              <a:t>kolom</a:t>
            </a:r>
            <a:r>
              <a:rPr lang="en-ID" sz="1000" dirty="0"/>
              <a:t> 2 </a:t>
            </a:r>
            <a:r>
              <a:rPr lang="en-ID" sz="1000" dirty="0" err="1"/>
              <a:t>tempat</a:t>
            </a:r>
            <a:r>
              <a:rPr lang="en-ID" sz="1000" dirty="0"/>
              <a:t> kata </a:t>
            </a:r>
            <a:r>
              <a:rPr lang="en-ID" sz="1000" dirty="0" err="1"/>
              <a:t>kunci</a:t>
            </a:r>
            <a:r>
              <a:rPr lang="en-ID" sz="1000" dirty="0"/>
              <a:t> </a:t>
            </a:r>
            <a:r>
              <a:rPr lang="en-ID" sz="1000" dirty="0" err="1"/>
              <a:t>dicocokan</a:t>
            </a:r>
            <a:r>
              <a:rPr lang="en-ID" sz="1000" dirty="0"/>
              <a:t> </a:t>
            </a:r>
            <a:r>
              <a:rPr lang="en-ID" sz="1000" dirty="0" err="1"/>
              <a:t>nilainya</a:t>
            </a:r>
            <a:r>
              <a:rPr lang="en-ID" sz="1000" dirty="0"/>
              <a:t> </a:t>
            </a:r>
            <a:r>
              <a:rPr lang="en-ID" sz="1000" dirty="0" err="1"/>
              <a:t>kemudian</a:t>
            </a:r>
            <a:r>
              <a:rPr lang="en-ID" sz="1000" dirty="0"/>
              <a:t> </a:t>
            </a:r>
            <a:r>
              <a:rPr lang="en-ID" sz="1000" dirty="0" err="1"/>
              <a:t>pilih</a:t>
            </a:r>
            <a:r>
              <a:rPr lang="en-ID" sz="1000" dirty="0"/>
              <a:t> false </a:t>
            </a:r>
            <a:r>
              <a:rPr lang="en-ID" sz="1000" dirty="0" err="1"/>
              <a:t>untuk</a:t>
            </a:r>
            <a:r>
              <a:rPr lang="en-ID" sz="1000" dirty="0"/>
              <a:t> </a:t>
            </a:r>
            <a:r>
              <a:rPr lang="en-ID" sz="1000" dirty="0" err="1"/>
              <a:t>melakukan</a:t>
            </a:r>
            <a:r>
              <a:rPr lang="en-ID" sz="1000" dirty="0"/>
              <a:t> </a:t>
            </a:r>
            <a:r>
              <a:rPr lang="en-ID" sz="1000" dirty="0" err="1"/>
              <a:t>pencarian</a:t>
            </a:r>
            <a:r>
              <a:rPr lang="en-ID" sz="1000" dirty="0"/>
              <a:t> yang </a:t>
            </a:r>
            <a:r>
              <a:rPr lang="en-ID" sz="1000" dirty="0" err="1"/>
              <a:t>tepat</a:t>
            </a:r>
            <a:r>
              <a:rPr lang="en-ID" sz="1000" dirty="0"/>
              <a:t>. </a:t>
            </a:r>
            <a:r>
              <a:rPr lang="en-ID" sz="1000" dirty="0" err="1"/>
              <a:t>dari</a:t>
            </a:r>
            <a:r>
              <a:rPr lang="en-ID" sz="1000" dirty="0"/>
              <a:t> </a:t>
            </a:r>
            <a:r>
              <a:rPr lang="en-ID" sz="1000" dirty="0" err="1"/>
              <a:t>penjabaran</a:t>
            </a:r>
            <a:r>
              <a:rPr lang="en-ID" sz="1000" dirty="0"/>
              <a:t> </a:t>
            </a:r>
            <a:r>
              <a:rPr lang="en-ID" sz="1000" dirty="0" err="1"/>
              <a:t>tersebut</a:t>
            </a:r>
            <a:r>
              <a:rPr lang="en-ID" sz="1000" dirty="0"/>
              <a:t> </a:t>
            </a:r>
            <a:r>
              <a:rPr lang="en-ID" sz="1000" dirty="0" err="1"/>
              <a:t>maka</a:t>
            </a:r>
            <a:r>
              <a:rPr lang="en-ID" sz="1000" dirty="0"/>
              <a:t> di </a:t>
            </a:r>
            <a:r>
              <a:rPr lang="en-ID" sz="1000" dirty="0" err="1"/>
              <a:t>hasilkan</a:t>
            </a:r>
            <a:r>
              <a:rPr lang="en-ID" sz="1000" dirty="0"/>
              <a:t> </a:t>
            </a:r>
            <a:r>
              <a:rPr lang="en-ID" sz="1000" dirty="0" err="1"/>
              <a:t>rumus</a:t>
            </a:r>
            <a:r>
              <a:rPr lang="en-ID" sz="1000" dirty="0"/>
              <a:t> :</a:t>
            </a:r>
          </a:p>
          <a:p>
            <a:pPr algn="just"/>
            <a:endParaRPr lang="en-ID" sz="1000" dirty="0"/>
          </a:p>
          <a:p>
            <a:pPr algn="just"/>
            <a:r>
              <a:rPr lang="en-ID" sz="1000" dirty="0">
                <a:highlight>
                  <a:srgbClr val="00FF00"/>
                </a:highlight>
              </a:rPr>
              <a:t>=VLOOKUP('Personal Teks 2'!C2;Detail!$G$2:$H$1001;2;FALSE)</a:t>
            </a:r>
          </a:p>
        </p:txBody>
      </p:sp>
      <p:pic>
        <p:nvPicPr>
          <p:cNvPr id="5" name="Picture 4">
            <a:extLst>
              <a:ext uri="{FF2B5EF4-FFF2-40B4-BE49-F238E27FC236}">
                <a16:creationId xmlns:a16="http://schemas.microsoft.com/office/drawing/2014/main" id="{1F970FFD-F1FC-726A-546C-C8CAF87F1CB7}"/>
              </a:ext>
            </a:extLst>
          </p:cNvPr>
          <p:cNvPicPr>
            <a:picLocks noChangeAspect="1"/>
          </p:cNvPicPr>
          <p:nvPr/>
        </p:nvPicPr>
        <p:blipFill>
          <a:blip r:embed="rId3"/>
          <a:stretch>
            <a:fillRect/>
          </a:stretch>
        </p:blipFill>
        <p:spPr>
          <a:xfrm>
            <a:off x="499260" y="1023367"/>
            <a:ext cx="5277587" cy="1971950"/>
          </a:xfrm>
          <a:prstGeom prst="rect">
            <a:avLst/>
          </a:prstGeom>
        </p:spPr>
      </p:pic>
    </p:spTree>
    <p:extLst>
      <p:ext uri="{BB962C8B-B14F-4D97-AF65-F5344CB8AC3E}">
        <p14:creationId xmlns:p14="http://schemas.microsoft.com/office/powerpoint/2010/main" val="3061426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17"/>
          <p:cNvGrpSpPr/>
          <p:nvPr/>
        </p:nvGrpSpPr>
        <p:grpSpPr>
          <a:xfrm>
            <a:off x="3854590" y="4740700"/>
            <a:ext cx="1434817" cy="389011"/>
            <a:chOff x="3248325" y="4588800"/>
            <a:chExt cx="2045939" cy="554700"/>
          </a:xfrm>
        </p:grpSpPr>
        <p:sp>
          <p:nvSpPr>
            <p:cNvPr id="109" name="Google Shape;109;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7"/>
          <p:cNvGrpSpPr/>
          <p:nvPr/>
        </p:nvGrpSpPr>
        <p:grpSpPr>
          <a:xfrm>
            <a:off x="8325085" y="65157"/>
            <a:ext cx="763768" cy="752531"/>
            <a:chOff x="695950" y="3458000"/>
            <a:chExt cx="966550" cy="952450"/>
          </a:xfrm>
        </p:grpSpPr>
        <p:sp>
          <p:nvSpPr>
            <p:cNvPr id="113" name="Google Shape;113;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BD3835B0-1EE6-BE62-A90A-78B4CF231846}"/>
              </a:ext>
            </a:extLst>
          </p:cNvPr>
          <p:cNvSpPr txBox="1"/>
          <p:nvPr/>
        </p:nvSpPr>
        <p:spPr>
          <a:xfrm>
            <a:off x="671945" y="3131127"/>
            <a:ext cx="6483928" cy="307777"/>
          </a:xfrm>
          <a:prstGeom prst="rect">
            <a:avLst/>
          </a:prstGeom>
          <a:noFill/>
          <a:ln>
            <a:solidFill>
              <a:schemeClr val="bg1"/>
            </a:solidFill>
          </a:ln>
        </p:spPr>
        <p:txBody>
          <a:bodyPr wrap="square" rtlCol="0">
            <a:spAutoFit/>
          </a:bodyPr>
          <a:lstStyle/>
          <a:p>
            <a:endParaRPr lang="en-ID" dirty="0"/>
          </a:p>
        </p:txBody>
      </p:sp>
      <p:sp>
        <p:nvSpPr>
          <p:cNvPr id="2" name="TextBox 1">
            <a:extLst>
              <a:ext uri="{FF2B5EF4-FFF2-40B4-BE49-F238E27FC236}">
                <a16:creationId xmlns:a16="http://schemas.microsoft.com/office/drawing/2014/main" id="{CFFAB29E-0E52-86FA-4D37-9C69EFB5A816}"/>
              </a:ext>
            </a:extLst>
          </p:cNvPr>
          <p:cNvSpPr txBox="1"/>
          <p:nvPr/>
        </p:nvSpPr>
        <p:spPr>
          <a:xfrm>
            <a:off x="7599218" y="1025236"/>
            <a:ext cx="184731" cy="307777"/>
          </a:xfrm>
          <a:prstGeom prst="rect">
            <a:avLst/>
          </a:prstGeom>
          <a:noFill/>
        </p:spPr>
        <p:txBody>
          <a:bodyPr wrap="none" rtlCol="0">
            <a:spAutoFit/>
          </a:bodyPr>
          <a:lstStyle/>
          <a:p>
            <a:endParaRPr lang="en-ID" dirty="0"/>
          </a:p>
        </p:txBody>
      </p:sp>
      <p:sp>
        <p:nvSpPr>
          <p:cNvPr id="4" name="TextBox 3">
            <a:extLst>
              <a:ext uri="{FF2B5EF4-FFF2-40B4-BE49-F238E27FC236}">
                <a16:creationId xmlns:a16="http://schemas.microsoft.com/office/drawing/2014/main" id="{80D666AA-47EA-C4DF-72FA-07879C886E8E}"/>
              </a:ext>
            </a:extLst>
          </p:cNvPr>
          <p:cNvSpPr txBox="1"/>
          <p:nvPr/>
        </p:nvSpPr>
        <p:spPr>
          <a:xfrm>
            <a:off x="2743200" y="2237509"/>
            <a:ext cx="184731" cy="307777"/>
          </a:xfrm>
          <a:prstGeom prst="rect">
            <a:avLst/>
          </a:prstGeom>
          <a:noFill/>
        </p:spPr>
        <p:txBody>
          <a:bodyPr wrap="none" rtlCol="0">
            <a:spAutoFit/>
          </a:bodyPr>
          <a:lstStyle/>
          <a:p>
            <a:endParaRPr lang="en-ID" dirty="0"/>
          </a:p>
        </p:txBody>
      </p:sp>
      <p:sp>
        <p:nvSpPr>
          <p:cNvPr id="9" name="TextBox 8">
            <a:extLst>
              <a:ext uri="{FF2B5EF4-FFF2-40B4-BE49-F238E27FC236}">
                <a16:creationId xmlns:a16="http://schemas.microsoft.com/office/drawing/2014/main" id="{4C8F7030-EBF1-0F4B-2DE3-806C38348CB3}"/>
              </a:ext>
            </a:extLst>
          </p:cNvPr>
          <p:cNvSpPr txBox="1"/>
          <p:nvPr/>
        </p:nvSpPr>
        <p:spPr>
          <a:xfrm>
            <a:off x="55147" y="561427"/>
            <a:ext cx="4929924" cy="4493538"/>
          </a:xfrm>
          <a:prstGeom prst="rect">
            <a:avLst/>
          </a:prstGeom>
          <a:noFill/>
        </p:spPr>
        <p:txBody>
          <a:bodyPr wrap="square">
            <a:spAutoFit/>
          </a:bodyPr>
          <a:lstStyle/>
          <a:p>
            <a:pPr algn="just"/>
            <a:r>
              <a:rPr lang="en-ID" sz="1000" dirty="0"/>
              <a:t>      Pada </a:t>
            </a:r>
            <a:r>
              <a:rPr lang="en-ID" sz="1000" dirty="0" err="1"/>
              <a:t>kasus</a:t>
            </a:r>
            <a:r>
              <a:rPr lang="en-ID" sz="1000" dirty="0"/>
              <a:t> </a:t>
            </a:r>
            <a:r>
              <a:rPr lang="en-ID" sz="1000" dirty="0" err="1"/>
              <a:t>ini</a:t>
            </a:r>
            <a:r>
              <a:rPr lang="en-ID" sz="1000" dirty="0"/>
              <a:t> </a:t>
            </a:r>
            <a:r>
              <a:rPr lang="en-ID" sz="1000" dirty="0" err="1"/>
              <a:t>konteksnya</a:t>
            </a:r>
            <a:r>
              <a:rPr lang="en-ID" sz="1000" dirty="0"/>
              <a:t> </a:t>
            </a:r>
            <a:r>
              <a:rPr lang="en-ID" sz="1000" dirty="0" err="1"/>
              <a:t>itu</a:t>
            </a:r>
            <a:r>
              <a:rPr lang="en-ID" sz="1000" dirty="0"/>
              <a:t> </a:t>
            </a:r>
            <a:r>
              <a:rPr lang="en-ID" sz="1000" dirty="0" err="1"/>
              <a:t>mencari</a:t>
            </a:r>
            <a:r>
              <a:rPr lang="en-ID" sz="1000" dirty="0"/>
              <a:t> daftar </a:t>
            </a:r>
            <a:r>
              <a:rPr lang="en-ID" sz="1000" dirty="0" err="1"/>
              <a:t>kehadiran</a:t>
            </a:r>
            <a:r>
              <a:rPr lang="en-ID" sz="1000" dirty="0"/>
              <a:t> </a:t>
            </a:r>
            <a:r>
              <a:rPr lang="en-ID" sz="1000" dirty="0" err="1"/>
              <a:t>siswa</a:t>
            </a:r>
            <a:r>
              <a:rPr lang="en-ID" sz="1000" dirty="0"/>
              <a:t>. </a:t>
            </a:r>
            <a:r>
              <a:rPr lang="en-ID" sz="1000" dirty="0" err="1"/>
              <a:t>untuk</a:t>
            </a:r>
            <a:r>
              <a:rPr lang="en-ID" sz="1000" dirty="0"/>
              <a:t> </a:t>
            </a:r>
            <a:r>
              <a:rPr lang="en-ID" sz="1000" dirty="0" err="1"/>
              <a:t>mencari</a:t>
            </a:r>
            <a:r>
              <a:rPr lang="en-ID" sz="1000" dirty="0"/>
              <a:t> daftar </a:t>
            </a:r>
            <a:r>
              <a:rPr lang="en-ID" sz="1000" dirty="0" err="1"/>
              <a:t>kehahadiran</a:t>
            </a:r>
            <a:r>
              <a:rPr lang="en-ID" sz="1000" dirty="0"/>
              <a:t> </a:t>
            </a:r>
            <a:r>
              <a:rPr lang="en-ID" sz="1000" dirty="0" err="1"/>
              <a:t>siswa</a:t>
            </a:r>
            <a:r>
              <a:rPr lang="en-ID" sz="1000" dirty="0"/>
              <a:t> yang </a:t>
            </a:r>
            <a:r>
              <a:rPr lang="en-ID" sz="1000" dirty="0" err="1"/>
              <a:t>hadir</a:t>
            </a:r>
            <a:r>
              <a:rPr lang="en-ID" sz="1000" dirty="0"/>
              <a:t> </a:t>
            </a:r>
            <a:r>
              <a:rPr lang="en-ID" sz="1000" dirty="0" err="1"/>
              <a:t>maka</a:t>
            </a:r>
            <a:r>
              <a:rPr lang="en-ID" sz="1000" dirty="0"/>
              <a:t> </a:t>
            </a:r>
            <a:r>
              <a:rPr lang="en-ID" sz="1000" dirty="0" err="1"/>
              <a:t>perlu</a:t>
            </a:r>
            <a:r>
              <a:rPr lang="en-ID" sz="1000" dirty="0"/>
              <a:t> </a:t>
            </a:r>
            <a:r>
              <a:rPr lang="en-ID" sz="1000" dirty="0" err="1"/>
              <a:t>menggunakan</a:t>
            </a:r>
            <a:r>
              <a:rPr lang="en-ID" sz="1000" dirty="0"/>
              <a:t> </a:t>
            </a:r>
            <a:r>
              <a:rPr lang="en-ID" sz="1000" dirty="0" err="1"/>
              <a:t>fungsi</a:t>
            </a:r>
            <a:r>
              <a:rPr lang="en-ID" sz="1000" dirty="0"/>
              <a:t> match yang di </a:t>
            </a:r>
            <a:r>
              <a:rPr lang="en-ID" sz="1000" dirty="0" err="1"/>
              <a:t>kombinasikan</a:t>
            </a:r>
            <a:r>
              <a:rPr lang="en-ID" sz="1000" dirty="0"/>
              <a:t> </a:t>
            </a:r>
            <a:r>
              <a:rPr lang="en-ID" sz="1000" dirty="0" err="1"/>
              <a:t>dengan</a:t>
            </a:r>
            <a:r>
              <a:rPr lang="en-ID" sz="1000" dirty="0"/>
              <a:t> </a:t>
            </a:r>
            <a:r>
              <a:rPr lang="en-ID" sz="1000" dirty="0" err="1"/>
              <a:t>fungsi</a:t>
            </a:r>
            <a:r>
              <a:rPr lang="en-ID" sz="1000" dirty="0"/>
              <a:t> </a:t>
            </a:r>
            <a:r>
              <a:rPr lang="en-ID" sz="1000" dirty="0" err="1"/>
              <a:t>indek</a:t>
            </a:r>
            <a:r>
              <a:rPr lang="en-ID" sz="1000" dirty="0"/>
              <a:t>. </a:t>
            </a:r>
            <a:r>
              <a:rPr lang="en-ID" sz="1000" dirty="0" err="1"/>
              <a:t>selain</a:t>
            </a:r>
            <a:r>
              <a:rPr lang="en-ID" sz="1000" dirty="0"/>
              <a:t> </a:t>
            </a:r>
            <a:r>
              <a:rPr lang="en-ID" sz="1000" dirty="0" err="1"/>
              <a:t>itu</a:t>
            </a:r>
            <a:r>
              <a:rPr lang="en-ID" sz="1000" dirty="0"/>
              <a:t> </a:t>
            </a:r>
            <a:r>
              <a:rPr lang="en-ID" sz="1000" dirty="0" err="1"/>
              <a:t>untuk</a:t>
            </a:r>
            <a:r>
              <a:rPr lang="en-ID" sz="1000" dirty="0"/>
              <a:t> </a:t>
            </a:r>
            <a:r>
              <a:rPr lang="en-ID" sz="1000" dirty="0" err="1"/>
              <a:t>mencari</a:t>
            </a:r>
            <a:r>
              <a:rPr lang="en-ID" sz="1000" dirty="0"/>
              <a:t> daftar </a:t>
            </a:r>
            <a:r>
              <a:rPr lang="en-ID" sz="1000" dirty="0" err="1"/>
              <a:t>kehadiran</a:t>
            </a:r>
            <a:r>
              <a:rPr lang="en-ID" sz="1000" dirty="0"/>
              <a:t> </a:t>
            </a:r>
            <a:r>
              <a:rPr lang="en-ID" sz="1000" dirty="0" err="1"/>
              <a:t>siswa</a:t>
            </a:r>
            <a:r>
              <a:rPr lang="en-ID" sz="1000" dirty="0"/>
              <a:t> </a:t>
            </a:r>
            <a:r>
              <a:rPr lang="en-ID" sz="1000" dirty="0" err="1"/>
              <a:t>membutuhkan</a:t>
            </a:r>
            <a:r>
              <a:rPr lang="en-ID" sz="1000" dirty="0"/>
              <a:t> kata </a:t>
            </a:r>
            <a:r>
              <a:rPr lang="en-ID" sz="1000" dirty="0" err="1"/>
              <a:t>kunci</a:t>
            </a:r>
            <a:r>
              <a:rPr lang="en-ID" sz="1000" dirty="0"/>
              <a:t> yang </a:t>
            </a:r>
            <a:r>
              <a:rPr lang="en-ID" sz="1000" dirty="0" err="1"/>
              <a:t>ada</a:t>
            </a:r>
            <a:r>
              <a:rPr lang="en-ID" sz="1000" dirty="0"/>
              <a:t> di C2. </a:t>
            </a:r>
            <a:r>
              <a:rPr lang="en-ID" sz="1000" dirty="0" err="1"/>
              <a:t>kemudian</a:t>
            </a:r>
            <a:r>
              <a:rPr lang="en-ID" sz="1000" dirty="0"/>
              <a:t> </a:t>
            </a:r>
            <a:r>
              <a:rPr lang="en-ID" sz="1000" dirty="0" err="1"/>
              <a:t>gunakan</a:t>
            </a:r>
            <a:r>
              <a:rPr lang="en-ID" sz="1000" dirty="0"/>
              <a:t> </a:t>
            </a:r>
            <a:r>
              <a:rPr lang="en-ID" sz="1000" dirty="0" err="1"/>
              <a:t>angka</a:t>
            </a:r>
            <a:r>
              <a:rPr lang="en-ID" sz="1000" dirty="0"/>
              <a:t> </a:t>
            </a:r>
            <a:r>
              <a:rPr lang="en-ID" sz="1000" dirty="0" err="1"/>
              <a:t>nol</a:t>
            </a:r>
            <a:r>
              <a:rPr lang="en-ID" sz="1000" dirty="0"/>
              <a:t> </a:t>
            </a:r>
            <a:r>
              <a:rPr lang="en-ID" sz="1000" dirty="0" err="1"/>
              <a:t>untuk</a:t>
            </a:r>
            <a:r>
              <a:rPr lang="en-ID" sz="1000" dirty="0"/>
              <a:t> </a:t>
            </a:r>
            <a:r>
              <a:rPr lang="en-ID" sz="1000" dirty="0" err="1"/>
              <a:t>mencari</a:t>
            </a:r>
            <a:r>
              <a:rPr lang="en-ID" sz="1000" dirty="0"/>
              <a:t> kata </a:t>
            </a:r>
            <a:r>
              <a:rPr lang="en-ID" sz="1000" dirty="0" err="1"/>
              <a:t>tepat</a:t>
            </a:r>
            <a:r>
              <a:rPr lang="en-ID" sz="1000" dirty="0"/>
              <a:t> </a:t>
            </a:r>
            <a:r>
              <a:rPr lang="en-ID" sz="1000" dirty="0" err="1"/>
              <a:t>lalu</a:t>
            </a:r>
            <a:r>
              <a:rPr lang="en-ID" sz="1000" dirty="0"/>
              <a:t> </a:t>
            </a:r>
            <a:r>
              <a:rPr lang="en-ID" sz="1000" dirty="0" err="1"/>
              <a:t>setelah</a:t>
            </a:r>
            <a:r>
              <a:rPr lang="en-ID" sz="1000" dirty="0"/>
              <a:t> </a:t>
            </a:r>
            <a:r>
              <a:rPr lang="en-ID" sz="1000" dirty="0" err="1"/>
              <a:t>menemukan</a:t>
            </a:r>
            <a:r>
              <a:rPr lang="en-ID" sz="1000" dirty="0"/>
              <a:t> kata yang </a:t>
            </a:r>
            <a:r>
              <a:rPr lang="en-ID" sz="1000" dirty="0" err="1"/>
              <a:t>tepat</a:t>
            </a:r>
            <a:r>
              <a:rPr lang="en-ID" sz="1000" dirty="0"/>
              <a:t> </a:t>
            </a:r>
            <a:r>
              <a:rPr lang="en-ID" sz="1000" dirty="0" err="1"/>
              <a:t>selanjutnya</a:t>
            </a:r>
            <a:r>
              <a:rPr lang="en-ID" sz="1000" dirty="0"/>
              <a:t> </a:t>
            </a:r>
            <a:r>
              <a:rPr lang="en-ID" sz="1000" dirty="0" err="1"/>
              <a:t>fungsi</a:t>
            </a:r>
            <a:r>
              <a:rPr lang="en-ID" sz="1000" dirty="0"/>
              <a:t> index </a:t>
            </a:r>
            <a:r>
              <a:rPr lang="en-ID" sz="1000" dirty="0" err="1"/>
              <a:t>akan</a:t>
            </a:r>
            <a:r>
              <a:rPr lang="en-ID" sz="1000" dirty="0"/>
              <a:t> </a:t>
            </a:r>
            <a:r>
              <a:rPr lang="en-ID" sz="1000" dirty="0" err="1"/>
              <a:t>mencari</a:t>
            </a:r>
            <a:r>
              <a:rPr lang="en-ID" sz="1000" dirty="0"/>
              <a:t> </a:t>
            </a:r>
            <a:r>
              <a:rPr lang="en-ID" sz="1000" dirty="0" err="1"/>
              <a:t>nilai</a:t>
            </a:r>
            <a:r>
              <a:rPr lang="en-ID" sz="1000" dirty="0"/>
              <a:t> </a:t>
            </a:r>
            <a:r>
              <a:rPr lang="en-ID" sz="1000" dirty="0" err="1"/>
              <a:t>dari</a:t>
            </a:r>
            <a:r>
              <a:rPr lang="en-ID" sz="1000" dirty="0"/>
              <a:t> kata </a:t>
            </a:r>
            <a:r>
              <a:rPr lang="en-ID" sz="1000" dirty="0" err="1"/>
              <a:t>kunci</a:t>
            </a:r>
            <a:r>
              <a:rPr lang="en-ID" sz="1000" dirty="0"/>
              <a:t> </a:t>
            </a:r>
            <a:r>
              <a:rPr lang="en-ID" sz="1000" dirty="0" err="1"/>
              <a:t>yaitu</a:t>
            </a:r>
            <a:r>
              <a:rPr lang="en-ID" sz="1000" dirty="0"/>
              <a:t> </a:t>
            </a:r>
            <a:r>
              <a:rPr lang="en-ID" sz="1000" dirty="0" err="1"/>
              <a:t>berupa</a:t>
            </a:r>
            <a:r>
              <a:rPr lang="en-ID" sz="1000" dirty="0"/>
              <a:t> status </a:t>
            </a:r>
            <a:r>
              <a:rPr lang="en-ID" sz="1000" dirty="0" err="1"/>
              <a:t>kehadiran</a:t>
            </a:r>
            <a:r>
              <a:rPr lang="en-ID" sz="1000" dirty="0"/>
              <a:t>. status </a:t>
            </a:r>
            <a:r>
              <a:rPr lang="en-ID" sz="1000" dirty="0" err="1"/>
              <a:t>kehadiran</a:t>
            </a:r>
            <a:r>
              <a:rPr lang="en-ID" sz="1000" dirty="0"/>
              <a:t> yang </a:t>
            </a:r>
            <a:r>
              <a:rPr lang="en-ID" sz="1000" dirty="0" err="1"/>
              <a:t>dicari</a:t>
            </a:r>
            <a:r>
              <a:rPr lang="en-ID" sz="1000" dirty="0"/>
              <a:t> pada </a:t>
            </a:r>
            <a:r>
              <a:rPr lang="en-ID" sz="1000" dirty="0" err="1"/>
              <a:t>masalah</a:t>
            </a:r>
            <a:r>
              <a:rPr lang="en-ID" sz="1000" dirty="0"/>
              <a:t> </a:t>
            </a:r>
            <a:r>
              <a:rPr lang="en-ID" sz="1000" dirty="0" err="1"/>
              <a:t>ini</a:t>
            </a:r>
            <a:r>
              <a:rPr lang="en-ID" sz="1000" dirty="0"/>
              <a:t> </a:t>
            </a:r>
            <a:r>
              <a:rPr lang="en-ID" sz="1000" dirty="0" err="1"/>
              <a:t>memiliki</a:t>
            </a:r>
            <a:r>
              <a:rPr lang="en-ID" sz="1000" dirty="0"/>
              <a:t> dua </a:t>
            </a:r>
            <a:r>
              <a:rPr lang="en-ID" sz="1000" dirty="0" err="1"/>
              <a:t>kemungikan</a:t>
            </a:r>
            <a:r>
              <a:rPr lang="en-ID" sz="1000" dirty="0"/>
              <a:t> </a:t>
            </a:r>
            <a:r>
              <a:rPr lang="en-ID" sz="1000" dirty="0" err="1"/>
              <a:t>yaitu</a:t>
            </a:r>
            <a:r>
              <a:rPr lang="en-ID" sz="1000" dirty="0"/>
              <a:t> </a:t>
            </a:r>
            <a:r>
              <a:rPr lang="en-ID" sz="1000" dirty="0" err="1"/>
              <a:t>menghasilkan</a:t>
            </a:r>
            <a:r>
              <a:rPr lang="en-ID" sz="1000" dirty="0"/>
              <a:t> </a:t>
            </a:r>
            <a:r>
              <a:rPr lang="en-ID" sz="1000" dirty="0" err="1"/>
              <a:t>nilai</a:t>
            </a:r>
            <a:r>
              <a:rPr lang="en-ID" sz="1000" dirty="0"/>
              <a:t> </a:t>
            </a:r>
            <a:r>
              <a:rPr lang="en-ID" sz="1000" dirty="0" err="1"/>
              <a:t>hadir</a:t>
            </a:r>
            <a:r>
              <a:rPr lang="en-ID" sz="1000" dirty="0"/>
              <a:t> </a:t>
            </a:r>
            <a:r>
              <a:rPr lang="en-ID" sz="1000" dirty="0" err="1"/>
              <a:t>berupa</a:t>
            </a:r>
            <a:r>
              <a:rPr lang="en-ID" sz="1000" dirty="0"/>
              <a:t> </a:t>
            </a:r>
            <a:r>
              <a:rPr lang="en-ID" sz="1000" dirty="0" err="1"/>
              <a:t>tanggal</a:t>
            </a:r>
            <a:r>
              <a:rPr lang="en-ID" sz="1000" dirty="0"/>
              <a:t> dan </a:t>
            </a:r>
            <a:r>
              <a:rPr lang="en-ID" sz="1000" dirty="0" err="1"/>
              <a:t>berupa</a:t>
            </a:r>
            <a:r>
              <a:rPr lang="en-ID" sz="1000" dirty="0"/>
              <a:t> </a:t>
            </a:r>
            <a:r>
              <a:rPr lang="en-ID" sz="1000" dirty="0" err="1"/>
              <a:t>nilai</a:t>
            </a:r>
            <a:r>
              <a:rPr lang="en-ID" sz="1000" dirty="0"/>
              <a:t> </a:t>
            </a:r>
            <a:r>
              <a:rPr lang="en-ID" sz="1000" dirty="0" err="1"/>
              <a:t>na</a:t>
            </a:r>
            <a:r>
              <a:rPr lang="en-ID" sz="1000" dirty="0"/>
              <a:t> yang </a:t>
            </a:r>
            <a:r>
              <a:rPr lang="en-ID" sz="1000" dirty="0" err="1"/>
              <a:t>dimana</a:t>
            </a:r>
            <a:r>
              <a:rPr lang="en-ID" sz="1000" dirty="0"/>
              <a:t> </a:t>
            </a:r>
            <a:r>
              <a:rPr lang="en-ID" sz="1000" dirty="0" err="1"/>
              <a:t>nilai</a:t>
            </a:r>
            <a:r>
              <a:rPr lang="en-ID" sz="1000" dirty="0"/>
              <a:t> </a:t>
            </a:r>
            <a:r>
              <a:rPr lang="en-ID" sz="1000" dirty="0" err="1"/>
              <a:t>na</a:t>
            </a:r>
            <a:r>
              <a:rPr lang="en-ID" sz="1000" dirty="0"/>
              <a:t> </a:t>
            </a:r>
            <a:r>
              <a:rPr lang="en-ID" sz="1000" dirty="0" err="1"/>
              <a:t>ini</a:t>
            </a:r>
            <a:r>
              <a:rPr lang="en-ID" sz="1000" dirty="0"/>
              <a:t> </a:t>
            </a:r>
            <a:r>
              <a:rPr lang="en-ID" sz="1000" dirty="0" err="1"/>
              <a:t>diartikan</a:t>
            </a:r>
            <a:r>
              <a:rPr lang="en-ID" sz="1000" dirty="0"/>
              <a:t> </a:t>
            </a:r>
            <a:r>
              <a:rPr lang="en-ID" sz="1000" dirty="0" err="1"/>
              <a:t>sebagi</a:t>
            </a:r>
            <a:r>
              <a:rPr lang="en-ID" sz="1000" dirty="0"/>
              <a:t> status </a:t>
            </a:r>
            <a:r>
              <a:rPr lang="en-ID" sz="1000" dirty="0" err="1"/>
              <a:t>ketidakhadiran</a:t>
            </a:r>
            <a:r>
              <a:rPr lang="en-ID" sz="1000" dirty="0"/>
              <a:t>. </a:t>
            </a:r>
            <a:r>
              <a:rPr lang="en-ID" sz="1000" dirty="0" err="1"/>
              <a:t>Sementara</a:t>
            </a:r>
            <a:r>
              <a:rPr lang="en-ID" sz="1000" dirty="0"/>
              <a:t> status </a:t>
            </a:r>
            <a:r>
              <a:rPr lang="en-ID" sz="1000" dirty="0" err="1"/>
              <a:t>ketidakhadiran</a:t>
            </a:r>
            <a:r>
              <a:rPr lang="en-ID" sz="1000" dirty="0"/>
              <a:t> yang </a:t>
            </a:r>
            <a:r>
              <a:rPr lang="en-ID" sz="1000" dirty="0" err="1"/>
              <a:t>dinginkan</a:t>
            </a:r>
            <a:r>
              <a:rPr lang="en-ID" sz="1000" dirty="0"/>
              <a:t> </a:t>
            </a:r>
            <a:r>
              <a:rPr lang="en-ID" sz="1000" dirty="0" err="1"/>
              <a:t>disini</a:t>
            </a:r>
            <a:r>
              <a:rPr lang="en-ID" sz="1000" dirty="0"/>
              <a:t> </a:t>
            </a:r>
            <a:r>
              <a:rPr lang="en-ID" sz="1000" dirty="0" err="1"/>
              <a:t>itu</a:t>
            </a:r>
            <a:r>
              <a:rPr lang="en-ID" sz="1000" dirty="0"/>
              <a:t> "NO". </a:t>
            </a:r>
          </a:p>
          <a:p>
            <a:pPr algn="just"/>
            <a:r>
              <a:rPr lang="en-ID" sz="1000" dirty="0"/>
              <a:t>      </a:t>
            </a:r>
            <a:r>
              <a:rPr lang="en-ID" sz="1000" dirty="0" err="1"/>
              <a:t>Untuk</a:t>
            </a:r>
            <a:r>
              <a:rPr lang="en-ID" sz="1000" dirty="0"/>
              <a:t> </a:t>
            </a:r>
            <a:r>
              <a:rPr lang="en-ID" sz="1000" dirty="0" err="1"/>
              <a:t>mendapatkan</a:t>
            </a:r>
            <a:r>
              <a:rPr lang="en-ID" sz="1000" dirty="0"/>
              <a:t> kata "NO" </a:t>
            </a:r>
            <a:r>
              <a:rPr lang="en-ID" sz="1000" dirty="0" err="1"/>
              <a:t>sebagai</a:t>
            </a:r>
            <a:r>
              <a:rPr lang="en-ID" sz="1000" dirty="0"/>
              <a:t> status </a:t>
            </a:r>
            <a:r>
              <a:rPr lang="en-ID" sz="1000" dirty="0" err="1"/>
              <a:t>ketidakhadiran</a:t>
            </a:r>
            <a:r>
              <a:rPr lang="en-ID" sz="1000" dirty="0"/>
              <a:t> </a:t>
            </a:r>
            <a:r>
              <a:rPr lang="en-ID" sz="1000" dirty="0" err="1"/>
              <a:t>maka</a:t>
            </a:r>
            <a:r>
              <a:rPr lang="en-ID" sz="1000" dirty="0"/>
              <a:t> </a:t>
            </a:r>
            <a:r>
              <a:rPr lang="en-ID" sz="1000" dirty="0" err="1"/>
              <a:t>memerlukan</a:t>
            </a:r>
            <a:r>
              <a:rPr lang="en-ID" sz="1000" dirty="0"/>
              <a:t> </a:t>
            </a:r>
            <a:r>
              <a:rPr lang="en-ID" sz="1000" dirty="0" err="1"/>
              <a:t>fungsi</a:t>
            </a:r>
            <a:r>
              <a:rPr lang="en-ID" sz="1000" dirty="0"/>
              <a:t> yang lain. </a:t>
            </a:r>
            <a:r>
              <a:rPr lang="en-ID" sz="1000" dirty="0" err="1"/>
              <a:t>fungsi</a:t>
            </a:r>
            <a:r>
              <a:rPr lang="en-ID" sz="1000" dirty="0"/>
              <a:t> yang di </a:t>
            </a:r>
            <a:r>
              <a:rPr lang="en-ID" sz="1000" dirty="0" err="1"/>
              <a:t>pilih</a:t>
            </a:r>
            <a:r>
              <a:rPr lang="en-ID" sz="1000" dirty="0"/>
              <a:t> kali </a:t>
            </a:r>
            <a:r>
              <a:rPr lang="en-ID" sz="1000" dirty="0" err="1"/>
              <a:t>ini</a:t>
            </a:r>
            <a:r>
              <a:rPr lang="en-ID" sz="1000" dirty="0"/>
              <a:t> </a:t>
            </a:r>
            <a:r>
              <a:rPr lang="en-ID" sz="1000" dirty="0" err="1"/>
              <a:t>adalah</a:t>
            </a:r>
            <a:r>
              <a:rPr lang="en-ID" sz="1000" dirty="0"/>
              <a:t> </a:t>
            </a:r>
            <a:r>
              <a:rPr lang="en-ID" sz="1000" dirty="0" err="1"/>
              <a:t>ifna</a:t>
            </a:r>
            <a:r>
              <a:rPr lang="en-ID" sz="1000" dirty="0"/>
              <a:t> </a:t>
            </a:r>
            <a:r>
              <a:rPr lang="en-ID" sz="1000" dirty="0" err="1"/>
              <a:t>sesuai</a:t>
            </a:r>
            <a:r>
              <a:rPr lang="en-ID" sz="1000" dirty="0"/>
              <a:t> </a:t>
            </a:r>
            <a:r>
              <a:rPr lang="en-ID" sz="1000" dirty="0" err="1"/>
              <a:t>nilai</a:t>
            </a:r>
            <a:r>
              <a:rPr lang="en-ID" sz="1000" dirty="0"/>
              <a:t> </a:t>
            </a:r>
            <a:r>
              <a:rPr lang="en-ID" sz="1000" dirty="0" err="1"/>
              <a:t>eror</a:t>
            </a:r>
            <a:r>
              <a:rPr lang="en-ID" sz="1000" dirty="0"/>
              <a:t> yang </a:t>
            </a:r>
            <a:r>
              <a:rPr lang="en-ID" sz="1000" dirty="0" err="1"/>
              <a:t>ingin</a:t>
            </a:r>
            <a:r>
              <a:rPr lang="en-ID" sz="1000" dirty="0"/>
              <a:t> </a:t>
            </a:r>
            <a:r>
              <a:rPr lang="en-ID" sz="1000" dirty="0" err="1"/>
              <a:t>diganti</a:t>
            </a:r>
            <a:r>
              <a:rPr lang="en-ID" sz="1000" dirty="0"/>
              <a:t>. </a:t>
            </a:r>
            <a:r>
              <a:rPr lang="en-ID" sz="1000" dirty="0" err="1"/>
              <a:t>Dengan</a:t>
            </a:r>
            <a:r>
              <a:rPr lang="en-ID" sz="1000" dirty="0"/>
              <a:t> </a:t>
            </a:r>
            <a:r>
              <a:rPr lang="en-ID" sz="1000" dirty="0" err="1"/>
              <a:t>menggunkan</a:t>
            </a:r>
            <a:r>
              <a:rPr lang="en-ID" sz="1000" dirty="0"/>
              <a:t> </a:t>
            </a:r>
            <a:r>
              <a:rPr lang="en-ID" sz="1000" dirty="0" err="1"/>
              <a:t>fungsi</a:t>
            </a:r>
            <a:r>
              <a:rPr lang="en-ID" sz="1000" dirty="0"/>
              <a:t> </a:t>
            </a:r>
            <a:r>
              <a:rPr lang="en-ID" sz="1000" dirty="0" err="1"/>
              <a:t>ifna</a:t>
            </a:r>
            <a:r>
              <a:rPr lang="en-ID" sz="1000" dirty="0"/>
              <a:t> </a:t>
            </a:r>
            <a:r>
              <a:rPr lang="en-ID" sz="1000" dirty="0" err="1"/>
              <a:t>masih</a:t>
            </a:r>
            <a:r>
              <a:rPr lang="en-ID" sz="1000" dirty="0"/>
              <a:t> </a:t>
            </a:r>
            <a:r>
              <a:rPr lang="en-ID" sz="1000" dirty="0" err="1"/>
              <a:t>bisa</a:t>
            </a:r>
            <a:r>
              <a:rPr lang="en-ID" sz="1000" dirty="0"/>
              <a:t> </a:t>
            </a:r>
            <a:r>
              <a:rPr lang="en-ID" sz="1000" dirty="0" err="1"/>
              <a:t>memunculkan</a:t>
            </a:r>
            <a:r>
              <a:rPr lang="en-ID" sz="1000" dirty="0"/>
              <a:t> </a:t>
            </a:r>
            <a:r>
              <a:rPr lang="en-ID" sz="1000" dirty="0" err="1"/>
              <a:t>nilai</a:t>
            </a:r>
            <a:r>
              <a:rPr lang="en-ID" sz="1000" dirty="0"/>
              <a:t> error yang lain </a:t>
            </a:r>
            <a:r>
              <a:rPr lang="en-ID" sz="1000" dirty="0" err="1"/>
              <a:t>apa</a:t>
            </a:r>
            <a:r>
              <a:rPr lang="en-ID" sz="1000" dirty="0"/>
              <a:t> </a:t>
            </a:r>
            <a:r>
              <a:rPr lang="en-ID" sz="1000" dirty="0" err="1"/>
              <a:t>bila</a:t>
            </a:r>
            <a:r>
              <a:rPr lang="en-ID" sz="1000" dirty="0"/>
              <a:t> salah </a:t>
            </a:r>
            <a:r>
              <a:rPr lang="en-ID" sz="1000" dirty="0" err="1"/>
              <a:t>menuliskan</a:t>
            </a:r>
            <a:r>
              <a:rPr lang="en-ID" sz="1000" dirty="0"/>
              <a:t> range </a:t>
            </a:r>
            <a:r>
              <a:rPr lang="en-ID" sz="1000" dirty="0" err="1"/>
              <a:t>atau</a:t>
            </a:r>
            <a:r>
              <a:rPr lang="en-ID" sz="1000" dirty="0"/>
              <a:t> </a:t>
            </a:r>
            <a:r>
              <a:rPr lang="en-ID" sz="1000" dirty="0" err="1"/>
              <a:t>nama</a:t>
            </a:r>
            <a:r>
              <a:rPr lang="en-ID" sz="1000" dirty="0"/>
              <a:t> </a:t>
            </a:r>
            <a:r>
              <a:rPr lang="en-ID" sz="1000" dirty="0" err="1"/>
              <a:t>fungsi</a:t>
            </a:r>
            <a:r>
              <a:rPr lang="en-ID" sz="1000" dirty="0"/>
              <a:t> </a:t>
            </a:r>
            <a:r>
              <a:rPr lang="en-ID" sz="1000" dirty="0" err="1"/>
              <a:t>misalnya</a:t>
            </a:r>
            <a:r>
              <a:rPr lang="en-ID" sz="1000" dirty="0"/>
              <a:t>. </a:t>
            </a:r>
            <a:r>
              <a:rPr lang="en-ID" sz="1000" dirty="0" err="1"/>
              <a:t>sedangkan</a:t>
            </a:r>
            <a:r>
              <a:rPr lang="en-ID" sz="1000" dirty="0"/>
              <a:t> </a:t>
            </a:r>
            <a:r>
              <a:rPr lang="en-ID" sz="1000" dirty="0" err="1"/>
              <a:t>jika</a:t>
            </a:r>
            <a:r>
              <a:rPr lang="en-ID" sz="1000" dirty="0"/>
              <a:t> </a:t>
            </a:r>
            <a:r>
              <a:rPr lang="en-ID" sz="1000" dirty="0" err="1"/>
              <a:t>menggunakan</a:t>
            </a:r>
            <a:r>
              <a:rPr lang="en-ID" sz="1000" dirty="0"/>
              <a:t> </a:t>
            </a:r>
            <a:r>
              <a:rPr lang="en-ID" sz="1000" dirty="0" err="1"/>
              <a:t>ifferor</a:t>
            </a:r>
            <a:r>
              <a:rPr lang="en-ID" sz="1000" dirty="0"/>
              <a:t> </a:t>
            </a:r>
            <a:r>
              <a:rPr lang="en-ID" sz="1000" dirty="0" err="1"/>
              <a:t>tidak</a:t>
            </a:r>
            <a:r>
              <a:rPr lang="en-ID" sz="1000" dirty="0"/>
              <a:t>. </a:t>
            </a:r>
            <a:r>
              <a:rPr lang="en-ID" sz="1000" dirty="0" err="1"/>
              <a:t>hal</a:t>
            </a:r>
            <a:r>
              <a:rPr lang="en-ID" sz="1000" dirty="0"/>
              <a:t> </a:t>
            </a:r>
            <a:r>
              <a:rPr lang="en-ID" sz="1000" dirty="0" err="1"/>
              <a:t>ini</a:t>
            </a:r>
            <a:r>
              <a:rPr lang="en-ID" sz="1000" dirty="0"/>
              <a:t> </a:t>
            </a:r>
            <a:r>
              <a:rPr lang="en-ID" sz="1000" dirty="0" err="1"/>
              <a:t>tentu</a:t>
            </a:r>
            <a:r>
              <a:rPr lang="en-ID" sz="1000" dirty="0"/>
              <a:t> sangat </a:t>
            </a:r>
            <a:r>
              <a:rPr lang="en-ID" sz="1000" dirty="0" err="1"/>
              <a:t>riskan</a:t>
            </a:r>
            <a:r>
              <a:rPr lang="en-ID" sz="1000" dirty="0"/>
              <a:t> </a:t>
            </a:r>
            <a:r>
              <a:rPr lang="en-ID" sz="1000" dirty="0" err="1"/>
              <a:t>karena</a:t>
            </a:r>
            <a:r>
              <a:rPr lang="en-ID" sz="1000" dirty="0"/>
              <a:t> </a:t>
            </a:r>
            <a:r>
              <a:rPr lang="en-ID" sz="1000" dirty="0" err="1"/>
              <a:t>ifferor</a:t>
            </a:r>
            <a:r>
              <a:rPr lang="en-ID" sz="1000" dirty="0"/>
              <a:t> </a:t>
            </a:r>
            <a:r>
              <a:rPr lang="en-ID" sz="1000" dirty="0" err="1"/>
              <a:t>dapat</a:t>
            </a:r>
            <a:r>
              <a:rPr lang="en-ID" sz="1000" dirty="0"/>
              <a:t> </a:t>
            </a:r>
            <a:r>
              <a:rPr lang="en-ID" sz="1000" dirty="0" err="1"/>
              <a:t>menampilkan</a:t>
            </a:r>
            <a:r>
              <a:rPr lang="en-ID" sz="1000" dirty="0"/>
              <a:t> </a:t>
            </a:r>
            <a:r>
              <a:rPr lang="en-ID" sz="1000" dirty="0" err="1"/>
              <a:t>mahasiswa</a:t>
            </a:r>
            <a:r>
              <a:rPr lang="en-ID" sz="1000" dirty="0"/>
              <a:t> yang </a:t>
            </a:r>
            <a:r>
              <a:rPr lang="en-ID" sz="1000" dirty="0" err="1"/>
              <a:t>hadir</a:t>
            </a:r>
            <a:r>
              <a:rPr lang="en-ID" sz="1000" dirty="0"/>
              <a:t> </a:t>
            </a:r>
            <a:r>
              <a:rPr lang="en-ID" sz="1000" dirty="0" err="1"/>
              <a:t>menjadi</a:t>
            </a:r>
            <a:r>
              <a:rPr lang="en-ID" sz="1000" dirty="0"/>
              <a:t> </a:t>
            </a:r>
            <a:r>
              <a:rPr lang="en-ID" sz="1000" dirty="0" err="1"/>
              <a:t>tidak</a:t>
            </a:r>
            <a:r>
              <a:rPr lang="en-ID" sz="1000" dirty="0"/>
              <a:t> </a:t>
            </a:r>
            <a:r>
              <a:rPr lang="en-ID" sz="1000" dirty="0" err="1"/>
              <a:t>hadir</a:t>
            </a:r>
            <a:r>
              <a:rPr lang="en-ID" sz="1000" dirty="0"/>
              <a:t> pada status </a:t>
            </a:r>
            <a:r>
              <a:rPr lang="en-ID" sz="1000" dirty="0" err="1"/>
              <a:t>kehadirannya</a:t>
            </a:r>
            <a:r>
              <a:rPr lang="en-ID" sz="1000" dirty="0"/>
              <a:t>. </a:t>
            </a:r>
            <a:r>
              <a:rPr lang="en-ID" sz="1000" dirty="0" err="1"/>
              <a:t>Kemudian</a:t>
            </a:r>
            <a:r>
              <a:rPr lang="en-ID" sz="1000" dirty="0"/>
              <a:t> </a:t>
            </a:r>
            <a:r>
              <a:rPr lang="en-ID" sz="1000" dirty="0" err="1"/>
              <a:t>gunakan</a:t>
            </a:r>
            <a:r>
              <a:rPr lang="en-ID" sz="1000" dirty="0"/>
              <a:t> f4 </a:t>
            </a:r>
            <a:r>
              <a:rPr lang="en-ID" sz="1000" dirty="0" err="1"/>
              <a:t>guna</a:t>
            </a:r>
            <a:r>
              <a:rPr lang="en-ID" sz="1000" dirty="0"/>
              <a:t> </a:t>
            </a:r>
            <a:r>
              <a:rPr lang="en-ID" sz="1000" dirty="0" err="1"/>
              <a:t>mengunci</a:t>
            </a:r>
            <a:r>
              <a:rPr lang="en-ID" sz="1000" dirty="0"/>
              <a:t> range agar kata </a:t>
            </a:r>
            <a:r>
              <a:rPr lang="en-ID" sz="1000" dirty="0" err="1"/>
              <a:t>kunci</a:t>
            </a:r>
            <a:r>
              <a:rPr lang="en-ID" sz="1000" dirty="0"/>
              <a:t>  yang </a:t>
            </a:r>
            <a:r>
              <a:rPr lang="en-ID" sz="1000" dirty="0" err="1"/>
              <a:t>ingin</a:t>
            </a:r>
            <a:r>
              <a:rPr lang="en-ID" sz="1000" dirty="0"/>
              <a:t> </a:t>
            </a:r>
            <a:r>
              <a:rPr lang="en-ID" sz="1000" dirty="0" err="1"/>
              <a:t>dicari</a:t>
            </a:r>
            <a:r>
              <a:rPr lang="en-ID" sz="1000" dirty="0"/>
              <a:t> (drag mouse) </a:t>
            </a:r>
            <a:r>
              <a:rPr lang="en-ID" sz="1000" dirty="0" err="1"/>
              <a:t>tidak</a:t>
            </a:r>
            <a:r>
              <a:rPr lang="en-ID" sz="1000" dirty="0"/>
              <a:t> </a:t>
            </a:r>
            <a:r>
              <a:rPr lang="en-ID" sz="1000" dirty="0" err="1"/>
              <a:t>bergeser</a:t>
            </a:r>
            <a:r>
              <a:rPr lang="en-ID" sz="1000" dirty="0"/>
              <a:t> yang </a:t>
            </a:r>
            <a:r>
              <a:rPr lang="en-ID" sz="1000" dirty="0" err="1"/>
              <a:t>bisa</a:t>
            </a:r>
            <a:r>
              <a:rPr lang="en-ID" sz="1000" dirty="0"/>
              <a:t> </a:t>
            </a:r>
            <a:r>
              <a:rPr lang="en-ID" sz="1000" dirty="0" err="1"/>
              <a:t>menyebabkan</a:t>
            </a:r>
            <a:r>
              <a:rPr lang="en-ID" sz="1000" dirty="0"/>
              <a:t> </a:t>
            </a:r>
            <a:r>
              <a:rPr lang="en-ID" sz="1000" dirty="0" err="1"/>
              <a:t>pencarian</a:t>
            </a:r>
            <a:r>
              <a:rPr lang="en-ID" sz="1000" dirty="0"/>
              <a:t> </a:t>
            </a:r>
            <a:r>
              <a:rPr lang="en-ID" sz="1000" dirty="0" err="1"/>
              <a:t>tidak</a:t>
            </a:r>
            <a:r>
              <a:rPr lang="en-ID" sz="1000" dirty="0"/>
              <a:t> </a:t>
            </a:r>
            <a:r>
              <a:rPr lang="en-ID" sz="1000" dirty="0" err="1"/>
              <a:t>tepat</a:t>
            </a:r>
            <a:r>
              <a:rPr lang="en-ID" sz="1000" dirty="0"/>
              <a:t> </a:t>
            </a:r>
            <a:r>
              <a:rPr lang="en-ID" sz="1000" dirty="0" err="1"/>
              <a:t>atau</a:t>
            </a:r>
            <a:r>
              <a:rPr lang="en-ID" sz="1000" dirty="0"/>
              <a:t> </a:t>
            </a:r>
            <a:r>
              <a:rPr lang="en-ID" sz="1000" dirty="0" err="1"/>
              <a:t>tidak</a:t>
            </a:r>
            <a:r>
              <a:rPr lang="en-ID" sz="1000" dirty="0"/>
              <a:t> </a:t>
            </a:r>
            <a:r>
              <a:rPr lang="en-ID" sz="1000" dirty="0" err="1"/>
              <a:t>ada</a:t>
            </a:r>
            <a:r>
              <a:rPr lang="en-ID" sz="1000" dirty="0"/>
              <a:t> </a:t>
            </a:r>
            <a:r>
              <a:rPr lang="en-ID" sz="1000" dirty="0" err="1"/>
              <a:t>kecocokan</a:t>
            </a:r>
            <a:r>
              <a:rPr lang="en-ID" sz="1000" dirty="0"/>
              <a:t> </a:t>
            </a:r>
            <a:r>
              <a:rPr lang="en-ID" sz="1000" dirty="0" err="1"/>
              <a:t>reff</a:t>
            </a:r>
            <a:r>
              <a:rPr lang="en-ID" sz="1000" dirty="0"/>
              <a:t> pada </a:t>
            </a:r>
            <a:r>
              <a:rPr lang="en-ID" sz="1000" dirty="0" err="1"/>
              <a:t>rentang</a:t>
            </a:r>
            <a:r>
              <a:rPr lang="en-ID" sz="1000" dirty="0"/>
              <a:t> </a:t>
            </a:r>
            <a:r>
              <a:rPr lang="en-ID" sz="1000" dirty="0" err="1"/>
              <a:t>selanjutnya</a:t>
            </a:r>
            <a:r>
              <a:rPr lang="en-ID" sz="1000" dirty="0"/>
              <a:t>. </a:t>
            </a:r>
            <a:r>
              <a:rPr lang="en-ID" sz="1000" dirty="0" err="1"/>
              <a:t>Untuk</a:t>
            </a:r>
            <a:r>
              <a:rPr lang="en-ID" sz="1000" dirty="0"/>
              <a:t> C2 </a:t>
            </a:r>
            <a:r>
              <a:rPr lang="en-ID" sz="1000" dirty="0" err="1"/>
              <a:t>tidak</a:t>
            </a:r>
            <a:r>
              <a:rPr lang="en-ID" sz="1000" dirty="0"/>
              <a:t> </a:t>
            </a:r>
            <a:r>
              <a:rPr lang="en-ID" sz="1000" dirty="0" err="1"/>
              <a:t>usah</a:t>
            </a:r>
            <a:r>
              <a:rPr lang="en-ID" sz="1000" dirty="0"/>
              <a:t> </a:t>
            </a:r>
            <a:r>
              <a:rPr lang="en-ID" sz="1000" dirty="0" err="1"/>
              <a:t>dikunci</a:t>
            </a:r>
            <a:r>
              <a:rPr lang="en-ID" sz="1000" dirty="0"/>
              <a:t> agar </a:t>
            </a:r>
            <a:r>
              <a:rPr lang="en-ID" sz="1000" dirty="0" err="1"/>
              <a:t>bisa</a:t>
            </a:r>
            <a:r>
              <a:rPr lang="en-ID" sz="1000" dirty="0"/>
              <a:t> </a:t>
            </a:r>
            <a:r>
              <a:rPr lang="en-ID" sz="1000" dirty="0" err="1"/>
              <a:t>menyesusikan</a:t>
            </a:r>
            <a:r>
              <a:rPr lang="en-ID" sz="1000" dirty="0"/>
              <a:t> </a:t>
            </a:r>
            <a:r>
              <a:rPr lang="en-ID" sz="1000" dirty="0" err="1"/>
              <a:t>secara</a:t>
            </a:r>
            <a:r>
              <a:rPr lang="en-ID" sz="1000" dirty="0"/>
              <a:t> </a:t>
            </a:r>
            <a:r>
              <a:rPr lang="en-ID" sz="1000" dirty="0" err="1"/>
              <a:t>dinamis</a:t>
            </a:r>
            <a:r>
              <a:rPr lang="en-ID" sz="1000" dirty="0"/>
              <a:t> kata </a:t>
            </a:r>
            <a:r>
              <a:rPr lang="en-ID" sz="1000" dirty="0" err="1"/>
              <a:t>kunci</a:t>
            </a:r>
            <a:r>
              <a:rPr lang="en-ID" sz="1000" dirty="0"/>
              <a:t> </a:t>
            </a:r>
            <a:r>
              <a:rPr lang="en-ID" sz="1000" dirty="0" err="1"/>
              <a:t>pencariannya</a:t>
            </a:r>
            <a:r>
              <a:rPr lang="en-ID" sz="1000" dirty="0"/>
              <a:t> </a:t>
            </a:r>
            <a:r>
              <a:rPr lang="en-ID" sz="1000" dirty="0" err="1"/>
              <a:t>untuk</a:t>
            </a:r>
            <a:r>
              <a:rPr lang="en-ID" sz="1000" dirty="0"/>
              <a:t> C3,C4 dan </a:t>
            </a:r>
            <a:r>
              <a:rPr lang="en-ID" sz="1000" dirty="0" err="1"/>
              <a:t>seterusya</a:t>
            </a:r>
            <a:r>
              <a:rPr lang="en-ID" sz="1000" dirty="0"/>
              <a:t>. </a:t>
            </a:r>
            <a:r>
              <a:rPr lang="en-ID" sz="1000" dirty="0" err="1"/>
              <a:t>dari</a:t>
            </a:r>
            <a:r>
              <a:rPr lang="en-ID" sz="1000" dirty="0"/>
              <a:t> </a:t>
            </a:r>
            <a:r>
              <a:rPr lang="en-ID" sz="1000" dirty="0" err="1"/>
              <a:t>penjelasan</a:t>
            </a:r>
            <a:r>
              <a:rPr lang="en-ID" sz="1000" dirty="0"/>
              <a:t> di </a:t>
            </a:r>
            <a:r>
              <a:rPr lang="en-ID" sz="1000" dirty="0" err="1"/>
              <a:t>atas</a:t>
            </a:r>
            <a:r>
              <a:rPr lang="en-ID" sz="1000" dirty="0"/>
              <a:t> </a:t>
            </a:r>
            <a:r>
              <a:rPr lang="en-ID" sz="1000" dirty="0" err="1"/>
              <a:t>maka</a:t>
            </a:r>
            <a:r>
              <a:rPr lang="en-ID" sz="1000" dirty="0"/>
              <a:t> </a:t>
            </a:r>
            <a:r>
              <a:rPr lang="en-ID" sz="1000" dirty="0" err="1"/>
              <a:t>dapat</a:t>
            </a:r>
            <a:r>
              <a:rPr lang="en-ID" sz="1000" dirty="0"/>
              <a:t> </a:t>
            </a:r>
            <a:r>
              <a:rPr lang="en-ID" sz="1000" dirty="0" err="1"/>
              <a:t>ketahui</a:t>
            </a:r>
            <a:r>
              <a:rPr lang="en-ID" sz="1000" dirty="0"/>
              <a:t> </a:t>
            </a:r>
            <a:r>
              <a:rPr lang="en-ID" sz="1000" dirty="0" err="1"/>
              <a:t>formulanya</a:t>
            </a:r>
            <a:r>
              <a:rPr lang="en-ID" sz="1000" dirty="0"/>
              <a:t> </a:t>
            </a:r>
            <a:r>
              <a:rPr lang="en-ID" sz="1000" dirty="0" err="1"/>
              <a:t>yaitu</a:t>
            </a:r>
            <a:r>
              <a:rPr lang="en-ID" sz="1000" dirty="0"/>
              <a:t> : </a:t>
            </a:r>
          </a:p>
          <a:p>
            <a:pPr algn="just"/>
            <a:endParaRPr lang="en-ID" sz="1000" dirty="0"/>
          </a:p>
          <a:p>
            <a:pPr algn="just"/>
            <a:r>
              <a:rPr lang="en-US" sz="1000" dirty="0">
                <a:highlight>
                  <a:srgbClr val="00FF00"/>
                </a:highlight>
              </a:rPr>
              <a:t>=IFNA(INDEX(</a:t>
            </a:r>
            <a:r>
              <a:rPr lang="en-US" sz="1000" dirty="0" err="1">
                <a:highlight>
                  <a:srgbClr val="00FF00"/>
                </a:highlight>
              </a:rPr>
              <a:t>Absen</a:t>
            </a:r>
            <a:r>
              <a:rPr lang="en-US" sz="1000" dirty="0">
                <a:highlight>
                  <a:srgbClr val="00FF00"/>
                </a:highlight>
              </a:rPr>
              <a:t>!$B$2:$B$501;MATCH('PersonalTeks2'!C2;Absen!$A$2:$A$501;0));"NO“)</a:t>
            </a:r>
            <a:endParaRPr lang="en-ID" sz="1000" dirty="0">
              <a:highlight>
                <a:srgbClr val="00FF00"/>
              </a:highlight>
            </a:endParaRPr>
          </a:p>
          <a:p>
            <a:endParaRPr lang="en-ID" sz="1100" dirty="0"/>
          </a:p>
          <a:p>
            <a:endParaRPr lang="en-ID" sz="1100" dirty="0"/>
          </a:p>
          <a:p>
            <a:endParaRPr lang="en-ID" dirty="0"/>
          </a:p>
        </p:txBody>
      </p:sp>
      <p:sp>
        <p:nvSpPr>
          <p:cNvPr id="10" name="TextBox 9">
            <a:extLst>
              <a:ext uri="{FF2B5EF4-FFF2-40B4-BE49-F238E27FC236}">
                <a16:creationId xmlns:a16="http://schemas.microsoft.com/office/drawing/2014/main" id="{55E4D4EC-250E-07C4-0D48-47991CDE808C}"/>
              </a:ext>
            </a:extLst>
          </p:cNvPr>
          <p:cNvSpPr txBox="1"/>
          <p:nvPr/>
        </p:nvSpPr>
        <p:spPr>
          <a:xfrm>
            <a:off x="55147" y="66846"/>
            <a:ext cx="2420856" cy="400110"/>
          </a:xfrm>
          <a:prstGeom prst="rect">
            <a:avLst/>
          </a:prstGeom>
          <a:noFill/>
        </p:spPr>
        <p:txBody>
          <a:bodyPr wrap="none" rtlCol="0">
            <a:spAutoFit/>
          </a:bodyPr>
          <a:lstStyle/>
          <a:p>
            <a:r>
              <a:rPr lang="en-US" sz="2000" b="1" dirty="0">
                <a:solidFill>
                  <a:schemeClr val="accent5"/>
                </a:solidFill>
              </a:rPr>
              <a:t>Problem Solving 2</a:t>
            </a:r>
            <a:endParaRPr lang="en-ID" sz="2000" b="1" dirty="0">
              <a:solidFill>
                <a:schemeClr val="accent5"/>
              </a:solidFill>
            </a:endParaRPr>
          </a:p>
        </p:txBody>
      </p:sp>
      <p:pic>
        <p:nvPicPr>
          <p:cNvPr id="5" name="Picture 4">
            <a:extLst>
              <a:ext uri="{FF2B5EF4-FFF2-40B4-BE49-F238E27FC236}">
                <a16:creationId xmlns:a16="http://schemas.microsoft.com/office/drawing/2014/main" id="{279CB7A2-9619-307A-FB99-7D4B3F9D8D5E}"/>
              </a:ext>
            </a:extLst>
          </p:cNvPr>
          <p:cNvPicPr>
            <a:picLocks noChangeAspect="1"/>
          </p:cNvPicPr>
          <p:nvPr/>
        </p:nvPicPr>
        <p:blipFill>
          <a:blip r:embed="rId3"/>
          <a:stretch>
            <a:fillRect/>
          </a:stretch>
        </p:blipFill>
        <p:spPr>
          <a:xfrm>
            <a:off x="3574145" y="771332"/>
            <a:ext cx="5436000" cy="3158845"/>
          </a:xfrm>
          <a:prstGeom prst="rect">
            <a:avLst/>
          </a:prstGeom>
        </p:spPr>
      </p:pic>
    </p:spTree>
    <p:extLst>
      <p:ext uri="{BB962C8B-B14F-4D97-AF65-F5344CB8AC3E}">
        <p14:creationId xmlns:p14="http://schemas.microsoft.com/office/powerpoint/2010/main" val="150526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pSp>
        <p:nvGrpSpPr>
          <p:cNvPr id="130" name="Google Shape;130;p18"/>
          <p:cNvGrpSpPr/>
          <p:nvPr/>
        </p:nvGrpSpPr>
        <p:grpSpPr>
          <a:xfrm>
            <a:off x="3854590" y="4740700"/>
            <a:ext cx="1434817" cy="389011"/>
            <a:chOff x="3248325" y="4588800"/>
            <a:chExt cx="2045939" cy="554700"/>
          </a:xfrm>
        </p:grpSpPr>
        <p:sp>
          <p:nvSpPr>
            <p:cNvPr id="131" name="Google Shape;131;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8"/>
          <p:cNvGrpSpPr/>
          <p:nvPr/>
        </p:nvGrpSpPr>
        <p:grpSpPr>
          <a:xfrm>
            <a:off x="8325085" y="65157"/>
            <a:ext cx="763768" cy="752531"/>
            <a:chOff x="695950" y="3458000"/>
            <a:chExt cx="966550" cy="952450"/>
          </a:xfrm>
        </p:grpSpPr>
        <p:sp>
          <p:nvSpPr>
            <p:cNvPr id="135" name="Google Shape;135;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4750024-B51C-0065-0269-0340F91A08EC}"/>
              </a:ext>
            </a:extLst>
          </p:cNvPr>
          <p:cNvSpPr txBox="1"/>
          <p:nvPr/>
        </p:nvSpPr>
        <p:spPr>
          <a:xfrm>
            <a:off x="55147" y="817688"/>
            <a:ext cx="4572000" cy="3274551"/>
          </a:xfrm>
          <a:prstGeom prst="rect">
            <a:avLst/>
          </a:prstGeom>
          <a:noFill/>
        </p:spPr>
        <p:txBody>
          <a:bodyPr wrap="square">
            <a:spAutoFit/>
          </a:bodyPr>
          <a:lstStyle/>
          <a:p>
            <a:pPr algn="just">
              <a:lnSpc>
                <a:spcPct val="107000"/>
              </a:lnSpc>
              <a:spcAft>
                <a:spcPts val="800"/>
              </a:spcAft>
            </a:pPr>
            <a:r>
              <a:rPr lang="en-ID" sz="1100" kern="100" dirty="0" err="1">
                <a:effectLst/>
                <a:latin typeface="Calibri" panose="020F0502020204030204" pitchFamily="34" charset="0"/>
                <a:ea typeface="Calibri" panose="020F0502020204030204" pitchFamily="34" charset="0"/>
                <a:cs typeface="Calibri" panose="020F0502020204030204" pitchFamily="34" charset="0"/>
              </a:rPr>
              <a:t>Setalah</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dicari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tahu</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masalahnya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maka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dapat</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diketahui</a:t>
            </a:r>
            <a:r>
              <a:rPr lang="en-ID" sz="1100" kern="100" dirty="0">
                <a:effectLst/>
                <a:latin typeface="Calibri" panose="020F0502020204030204" pitchFamily="34" charset="0"/>
                <a:ea typeface="Calibri" panose="020F0502020204030204" pitchFamily="34" charset="0"/>
                <a:cs typeface="Calibri" panose="020F0502020204030204" pitchFamily="34" charset="0"/>
              </a:rPr>
              <a:t> kata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kunci</a:t>
            </a:r>
            <a:r>
              <a:rPr lang="en-ID" sz="1100" kern="100" dirty="0">
                <a:effectLst/>
                <a:latin typeface="Calibri" panose="020F0502020204030204" pitchFamily="34" charset="0"/>
                <a:ea typeface="Calibri" panose="020F0502020204030204" pitchFamily="34" charset="0"/>
                <a:cs typeface="Calibri" panose="020F0502020204030204" pitchFamily="34" charset="0"/>
              </a:rPr>
              <a:t> yang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dicari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nilaiya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teryata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berada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disebelah</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kanan</a:t>
            </a:r>
            <a:r>
              <a:rPr lang="en-ID" sz="1100" kern="100" dirty="0">
                <a:effectLst/>
                <a:latin typeface="Calibri" panose="020F0502020204030204" pitchFamily="34" charset="0"/>
                <a:ea typeface="Calibri" panose="020F0502020204030204" pitchFamily="34" charset="0"/>
                <a:cs typeface="Calibri" panose="020F0502020204030204" pitchFamily="34" charset="0"/>
              </a:rPr>
              <a:t> yang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tentu</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bertentangan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dengan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prinsip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vlookup</a:t>
            </a:r>
            <a:r>
              <a:rPr lang="en-ID" sz="1100" kern="100" dirty="0">
                <a:effectLst/>
                <a:latin typeface="Calibri" panose="020F0502020204030204" pitchFamily="34" charset="0"/>
                <a:ea typeface="Calibri" panose="020F0502020204030204" pitchFamily="34" charset="0"/>
                <a:cs typeface="Calibri" panose="020F0502020204030204" pitchFamily="34" charset="0"/>
              </a:rPr>
              <a:t> yang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umumnya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digunakan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pencarian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sebelah</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kiri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namun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hal</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ini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bisa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diakali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dengan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menggunakan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fungsi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chosse</a:t>
            </a:r>
            <a:r>
              <a:rPr lang="en-ID" sz="1100" kern="100" dirty="0">
                <a:effectLst/>
                <a:latin typeface="Calibri" panose="020F0502020204030204" pitchFamily="34" charset="0"/>
                <a:ea typeface="Calibri" panose="020F0502020204030204" pitchFamily="34" charset="0"/>
                <a:cs typeface="Calibri" panose="020F0502020204030204" pitchFamily="34" charset="0"/>
              </a:rPr>
              <a:t> yang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dimana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rentang</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dirunutkan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kembali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menjadi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kiri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latin typeface="Calibri" panose="020F0502020204030204" pitchFamily="34" charset="0"/>
                <a:ea typeface="Calibri" panose="020F0502020204030204" pitchFamily="34" charset="0"/>
                <a:cs typeface="Calibri" panose="020F0502020204030204" pitchFamily="34" charset="0"/>
              </a:rPr>
              <a:t>ke</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kekanan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sesuai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aturan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vlookup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kemudian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gunakan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kolom</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kurawal</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untuk</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menjadikan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kata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kunci</a:t>
            </a:r>
            <a:r>
              <a:rPr lang="en-ID" sz="1100" kern="100" dirty="0">
                <a:effectLst/>
                <a:latin typeface="Calibri" panose="020F0502020204030204" pitchFamily="34" charset="0"/>
                <a:ea typeface="Calibri" panose="020F0502020204030204" pitchFamily="34" charset="0"/>
                <a:cs typeface="Calibri" panose="020F0502020204030204" pitchFamily="34" charset="0"/>
              </a:rPr>
              <a:t>  (Choose)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menjadi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constanta</a:t>
            </a:r>
            <a:r>
              <a:rPr lang="en-ID" sz="1100" kern="100" dirty="0">
                <a:effectLst/>
                <a:latin typeface="Calibri" panose="020F0502020204030204" pitchFamily="34" charset="0"/>
                <a:ea typeface="Calibri" panose="020F0502020204030204" pitchFamily="34" charset="0"/>
                <a:cs typeface="Calibri" panose="020F0502020204030204" pitchFamily="34" charset="0"/>
              </a:rPr>
              <a:t> array. </a:t>
            </a:r>
            <a:r>
              <a:rPr lang="en-ID" sz="1100" kern="100" dirty="0" err="1">
                <a:latin typeface="Calibri" panose="020F0502020204030204" pitchFamily="34" charset="0"/>
                <a:ea typeface="Calibri" panose="020F0502020204030204" pitchFamily="34" charset="0"/>
                <a:cs typeface="Calibri" panose="020F0502020204030204" pitchFamily="34" charset="0"/>
              </a:rPr>
              <a:t>T</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ahap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selanjutya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pilih</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kolom</a:t>
            </a:r>
            <a:r>
              <a:rPr lang="en-ID" sz="1100" kern="100" dirty="0">
                <a:effectLst/>
                <a:latin typeface="Calibri" panose="020F0502020204030204" pitchFamily="34" charset="0"/>
                <a:ea typeface="Calibri" panose="020F0502020204030204" pitchFamily="34" charset="0"/>
                <a:cs typeface="Calibri" panose="020F0502020204030204" pitchFamily="34" charset="0"/>
              </a:rPr>
              <a:t> no 2 dan juga false agar kata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kunci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latin typeface="Calibri" panose="020F0502020204030204" pitchFamily="34" charset="0"/>
                <a:ea typeface="Calibri" panose="020F0502020204030204" pitchFamily="34" charset="0"/>
                <a:cs typeface="Calibri" panose="020F0502020204030204" pitchFamily="34" charset="0"/>
              </a:rPr>
              <a:t>V</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lookup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dapat</a:t>
            </a:r>
            <a:r>
              <a:rPr lang="en-ID" sz="1100" kern="100" dirty="0">
                <a:latin typeface="Calibri" panose="020F0502020204030204" pitchFamily="34" charset="0"/>
                <a:ea typeface="Calibri" panose="020F0502020204030204" pitchFamily="34" charset="0"/>
                <a:cs typeface="Calibri" panose="020F0502020204030204" pitchFamily="34" charset="0"/>
              </a:rPr>
              <a:t> </a:t>
            </a:r>
            <a:r>
              <a:rPr lang="en-ID" sz="1100" kern="100" dirty="0" err="1">
                <a:latin typeface="Calibri" panose="020F0502020204030204" pitchFamily="34" charset="0"/>
                <a:ea typeface="Calibri" panose="020F0502020204030204" pitchFamily="34" charset="0"/>
                <a:cs typeface="Calibri" panose="020F0502020204030204" pitchFamily="34" charset="0"/>
              </a:rPr>
              <a:t>menemukan</a:t>
            </a:r>
            <a:r>
              <a:rPr lang="en-ID" sz="1100" kern="100" dirty="0">
                <a:latin typeface="Calibri" panose="020F0502020204030204" pitchFamily="34" charset="0"/>
                <a:ea typeface="Calibri" panose="020F0502020204030204" pitchFamily="34" charset="0"/>
                <a:cs typeface="Calibri" panose="020F0502020204030204" pitchFamily="34" charset="0"/>
              </a:rPr>
              <a:t> </a:t>
            </a:r>
            <a:r>
              <a:rPr lang="en-ID" sz="1100" kern="100" dirty="0" err="1">
                <a:latin typeface="Calibri" panose="020F0502020204030204" pitchFamily="34" charset="0"/>
                <a:ea typeface="Calibri" panose="020F0502020204030204" pitchFamily="34" charset="0"/>
                <a:cs typeface="Calibri" panose="020F0502020204030204" pitchFamily="34" charset="0"/>
              </a:rPr>
              <a:t>nilai</a:t>
            </a:r>
            <a:r>
              <a:rPr lang="en-ID" sz="1100" kern="100" dirty="0">
                <a:latin typeface="Calibri" panose="020F0502020204030204" pitchFamily="34" charset="0"/>
                <a:ea typeface="Calibri" panose="020F0502020204030204" pitchFamily="34" charset="0"/>
                <a:cs typeface="Calibri" panose="020F0502020204030204" pitchFamily="34" charset="0"/>
              </a:rPr>
              <a:t> yang </a:t>
            </a:r>
            <a:r>
              <a:rPr lang="en-ID" sz="1100" kern="100" dirty="0" err="1">
                <a:latin typeface="Calibri" panose="020F0502020204030204" pitchFamily="34" charset="0"/>
                <a:ea typeface="Calibri" panose="020F0502020204030204" pitchFamily="34" charset="0"/>
                <a:cs typeface="Calibri" panose="020F0502020204030204" pitchFamily="34" charset="0"/>
              </a:rPr>
              <a:t>tepat</a:t>
            </a:r>
            <a:r>
              <a:rPr lang="en-ID" sz="1100" kern="100" dirty="0">
                <a:effectLst/>
                <a:latin typeface="Calibri" panose="020F0502020204030204" pitchFamily="34" charset="0"/>
                <a:ea typeface="Calibri" panose="020F0502020204030204" pitchFamily="34" charset="0"/>
                <a:cs typeface="Calibri" panose="020F0502020204030204" pitchFamily="34" charset="0"/>
              </a:rPr>
              <a:t>. Hasil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vllookup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ini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kemudian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menghasilkan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tanggal</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dalam</a:t>
            </a:r>
            <a:r>
              <a:rPr lang="en-ID" sz="1100" kern="100" dirty="0">
                <a:effectLst/>
                <a:latin typeface="Calibri" panose="020F0502020204030204" pitchFamily="34" charset="0"/>
                <a:ea typeface="Calibri" panose="020F0502020204030204" pitchFamily="34" charset="0"/>
                <a:cs typeface="Calibri" panose="020F0502020204030204" pitchFamily="34" charset="0"/>
              </a:rPr>
              <a:t> format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desimal</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Tahap</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akhir</a:t>
            </a:r>
            <a:r>
              <a:rPr lang="en-ID" sz="1100" kern="100" dirty="0">
                <a:effectLst/>
                <a:latin typeface="Calibri" panose="020F0502020204030204" pitchFamily="34" charset="0"/>
                <a:ea typeface="Calibri" panose="020F0502020204030204" pitchFamily="34" charset="0"/>
                <a:cs typeface="Calibri" panose="020F0502020204030204" pitchFamily="34" charset="0"/>
              </a:rPr>
              <a:t> agar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membuatnya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menjadi</a:t>
            </a:r>
            <a:r>
              <a:rPr lang="en-ID" sz="1100" kern="100" dirty="0">
                <a:effectLst/>
                <a:latin typeface="Calibri" panose="020F0502020204030204" pitchFamily="34" charset="0"/>
                <a:ea typeface="Calibri" panose="020F0502020204030204" pitchFamily="34" charset="0"/>
                <a:cs typeface="Calibri" panose="020F0502020204030204" pitchFamily="34" charset="0"/>
              </a:rPr>
              <a:t> format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tanggal</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maka</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perlu</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dikombinasikan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kembali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dengan</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fungsi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teks</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a:latin typeface="Calibri" panose="020F0502020204030204" pitchFamily="34" charset="0"/>
                <a:ea typeface="Calibri" panose="020F0502020204030204" pitchFamily="34" charset="0"/>
                <a:cs typeface="Calibri" panose="020F0502020204030204" pitchFamily="34" charset="0"/>
              </a:rPr>
              <a:t>D</a:t>
            </a:r>
            <a:r>
              <a:rPr lang="en-ID" sz="1100" kern="100" dirty="0">
                <a:effectLst/>
                <a:latin typeface="Calibri" panose="020F0502020204030204" pitchFamily="34" charset="0"/>
                <a:ea typeface="Calibri" panose="020F0502020204030204" pitchFamily="34" charset="0"/>
                <a:cs typeface="Calibri" panose="020F0502020204030204" pitchFamily="34" charset="0"/>
              </a:rPr>
              <a:t>ari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penjelasan</a:t>
            </a:r>
            <a:r>
              <a:rPr lang="en-ID" sz="1100" kern="100" dirty="0">
                <a:effectLst/>
                <a:latin typeface="Calibri" panose="020F0502020204030204" pitchFamily="34" charset="0"/>
                <a:ea typeface="Calibri" panose="020F0502020204030204" pitchFamily="34" charset="0"/>
                <a:cs typeface="Calibri" panose="020F0502020204030204" pitchFamily="34" charset="0"/>
              </a:rPr>
              <a:t> di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atas</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dapat</a:t>
            </a:r>
            <a:r>
              <a:rPr lang="en-ID" sz="1100" kern="100" dirty="0">
                <a:effectLst/>
                <a:latin typeface="Calibri" panose="020F0502020204030204" pitchFamily="34" charset="0"/>
                <a:ea typeface="Calibri" panose="020F0502020204030204" pitchFamily="34" charset="0"/>
                <a:cs typeface="Calibri" panose="020F0502020204030204" pitchFamily="34" charset="0"/>
              </a:rPr>
              <a:t> di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ketahui</a:t>
            </a:r>
            <a:r>
              <a:rPr lang="en-ID" sz="1100" kern="100" dirty="0">
                <a:effectLst/>
                <a:latin typeface="Calibri" panose="020F0502020204030204" pitchFamily="34" charset="0"/>
                <a:ea typeface="Calibri" panose="020F0502020204030204" pitchFamily="34" charset="0"/>
                <a:cs typeface="Calibri" panose="020F0502020204030204" pitchFamily="34" charset="0"/>
              </a:rPr>
              <a:t> formula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sebagai</a:t>
            </a:r>
            <a:r>
              <a:rPr lang="en-ID" sz="1100" kern="100" dirty="0">
                <a:effectLst/>
                <a:latin typeface="Calibri" panose="020F0502020204030204" pitchFamily="34" charset="0"/>
                <a:ea typeface="Calibri" panose="020F0502020204030204" pitchFamily="34" charset="0"/>
                <a:cs typeface="Calibri" panose="020F0502020204030204" pitchFamily="34" charset="0"/>
              </a:rPr>
              <a:t> </a:t>
            </a:r>
            <a:r>
              <a:rPr lang="en-ID" sz="1100" kern="100" dirty="0" err="1">
                <a:effectLst/>
                <a:latin typeface="Calibri" panose="020F0502020204030204" pitchFamily="34" charset="0"/>
                <a:ea typeface="Calibri" panose="020F0502020204030204" pitchFamily="34" charset="0"/>
                <a:cs typeface="Calibri" panose="020F0502020204030204" pitchFamily="34" charset="0"/>
              </a:rPr>
              <a:t>berikut</a:t>
            </a:r>
            <a:r>
              <a:rPr lang="en-ID" sz="1100" kern="100" dirty="0">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endParaRPr lang="en-ID" sz="11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ID" sz="1100" kern="100" dirty="0">
                <a:effectLst/>
                <a:highlight>
                  <a:srgbClr val="00FF00"/>
                </a:highlight>
                <a:latin typeface="Calibri" panose="020F0502020204030204" pitchFamily="34" charset="0"/>
                <a:ea typeface="Calibri" panose="020F0502020204030204" pitchFamily="34" charset="0"/>
                <a:cs typeface="Calibri" panose="020F0502020204030204" pitchFamily="34" charset="0"/>
              </a:rPr>
              <a:t>=TEXT(VLOOKUP(F2;CHOOSE({1\2};Detail!$H$2:$H$1001;Detail!$A$2:$A$1001);2;FALSE);"DD/MM/YYYY")</a:t>
            </a:r>
          </a:p>
          <a:p>
            <a:pPr>
              <a:lnSpc>
                <a:spcPct val="107000"/>
              </a:lnSpc>
              <a:spcAft>
                <a:spcPts val="800"/>
              </a:spcAft>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9DF9B029-41DF-4A7B-AFE8-CFCDACE48930}"/>
              </a:ext>
            </a:extLst>
          </p:cNvPr>
          <p:cNvSpPr txBox="1"/>
          <p:nvPr/>
        </p:nvSpPr>
        <p:spPr>
          <a:xfrm>
            <a:off x="0" y="39582"/>
            <a:ext cx="2420856" cy="400110"/>
          </a:xfrm>
          <a:prstGeom prst="rect">
            <a:avLst/>
          </a:prstGeom>
          <a:noFill/>
        </p:spPr>
        <p:txBody>
          <a:bodyPr wrap="none" rtlCol="0">
            <a:spAutoFit/>
          </a:bodyPr>
          <a:lstStyle/>
          <a:p>
            <a:r>
              <a:rPr lang="en-US" sz="2000" b="1" dirty="0">
                <a:solidFill>
                  <a:schemeClr val="accent5"/>
                </a:solidFill>
              </a:rPr>
              <a:t>Problem Solving 3</a:t>
            </a:r>
            <a:endParaRPr lang="en-ID" sz="2000" b="1" dirty="0">
              <a:solidFill>
                <a:schemeClr val="accent5"/>
              </a:solidFill>
            </a:endParaRPr>
          </a:p>
        </p:txBody>
      </p:sp>
      <p:pic>
        <p:nvPicPr>
          <p:cNvPr id="7" name="Picture 6">
            <a:extLst>
              <a:ext uri="{FF2B5EF4-FFF2-40B4-BE49-F238E27FC236}">
                <a16:creationId xmlns:a16="http://schemas.microsoft.com/office/drawing/2014/main" id="{52E88A4D-805F-F990-02C5-6B61D60156EA}"/>
              </a:ext>
            </a:extLst>
          </p:cNvPr>
          <p:cNvPicPr>
            <a:picLocks noChangeAspect="1"/>
          </p:cNvPicPr>
          <p:nvPr/>
        </p:nvPicPr>
        <p:blipFill>
          <a:blip r:embed="rId3"/>
          <a:stretch>
            <a:fillRect/>
          </a:stretch>
        </p:blipFill>
        <p:spPr>
          <a:xfrm>
            <a:off x="4661399" y="441423"/>
            <a:ext cx="4248000" cy="3178638"/>
          </a:xfrm>
          <a:prstGeom prst="rect">
            <a:avLst/>
          </a:prstGeom>
        </p:spPr>
      </p:pic>
    </p:spTree>
    <p:extLst>
      <p:ext uri="{BB962C8B-B14F-4D97-AF65-F5344CB8AC3E}">
        <p14:creationId xmlns:p14="http://schemas.microsoft.com/office/powerpoint/2010/main" val="1564085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AEFB3-3BC8-77E8-0D26-AF7B7C44FD71}"/>
              </a:ext>
            </a:extLst>
          </p:cNvPr>
          <p:cNvSpPr txBox="1"/>
          <p:nvPr/>
        </p:nvSpPr>
        <p:spPr>
          <a:xfrm>
            <a:off x="53340" y="755868"/>
            <a:ext cx="4572000" cy="4093428"/>
          </a:xfrm>
          <a:prstGeom prst="rect">
            <a:avLst/>
          </a:prstGeom>
          <a:noFill/>
        </p:spPr>
        <p:txBody>
          <a:bodyPr wrap="square">
            <a:spAutoFit/>
          </a:bodyPr>
          <a:lstStyle/>
          <a:p>
            <a:pPr algn="just"/>
            <a:r>
              <a:rPr lang="en-ID" sz="1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mengganti</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kesalahan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ketik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maka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perlu</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membuat</a:t>
            </a:r>
            <a:r>
              <a:rPr lang="en-ID" sz="1000" dirty="0">
                <a:effectLst/>
                <a:latin typeface="Calibri" panose="020F0502020204030204" pitchFamily="34" charset="0"/>
                <a:ea typeface="Calibri" panose="020F0502020204030204" pitchFamily="34" charset="0"/>
                <a:cs typeface="Times New Roman" panose="02020603050405020304" pitchFamily="18" charset="0"/>
              </a:rPr>
              <a:t> array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halper</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terlebih</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dahulu</a:t>
            </a:r>
            <a:r>
              <a:rPr lang="en-ID" sz="1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dimana</a:t>
            </a:r>
            <a:r>
              <a:rPr lang="en-ID" sz="1000" dirty="0">
                <a:effectLst/>
                <a:latin typeface="Calibri" panose="020F0502020204030204" pitchFamily="34" charset="0"/>
                <a:ea typeface="Calibri" panose="020F0502020204030204" pitchFamily="34" charset="0"/>
                <a:cs typeface="Times New Roman" panose="02020603050405020304" pitchFamily="18" charset="0"/>
              </a:rPr>
              <a:t> helper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ini</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a:latin typeface="Calibri" panose="020F0502020204030204" pitchFamily="34" charset="0"/>
                <a:ea typeface="Calibri" panose="020F0502020204030204" pitchFamily="34" charset="0"/>
                <a:cs typeface="Times New Roman" panose="02020603050405020304" pitchFamily="18" charset="0"/>
              </a:rPr>
              <a:t>array</a:t>
            </a:r>
            <a:r>
              <a:rPr lang="en-ID" sz="1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ingin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cocokan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000" dirty="0">
                <a:effectLst/>
                <a:latin typeface="Calibri" panose="020F0502020204030204" pitchFamily="34" charset="0"/>
                <a:ea typeface="Calibri" panose="020F0502020204030204" pitchFamily="34" charset="0"/>
                <a:cs typeface="Times New Roman" panose="02020603050405020304" pitchFamily="18" charset="0"/>
              </a:rPr>
              <a:t> kata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kunci</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vlookup</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vlookup</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menampikan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nilai</a:t>
            </a:r>
            <a:r>
              <a:rPr lang="en-ID" sz="100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cocok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array helper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sedangkan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kata yang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tidak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cocok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akan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di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tandai</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na.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G</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unakan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angka</a:t>
            </a:r>
            <a:r>
              <a:rPr lang="en-ID" sz="1000" dirty="0">
                <a:effectLst/>
                <a:latin typeface="Calibri" panose="020F0502020204030204" pitchFamily="34" charset="0"/>
                <a:ea typeface="Calibri" panose="020F0502020204030204" pitchFamily="34" charset="0"/>
                <a:cs typeface="Times New Roman" panose="02020603050405020304" pitchFamily="18" charset="0"/>
              </a:rPr>
              <a:t> 1 pada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kolom</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karena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pencarian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hanya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satu</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rentang</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saja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kemudian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gunakan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lagi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ifna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u</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ntuk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merubah</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na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menjadi</a:t>
            </a:r>
            <a:r>
              <a:rPr lang="en-ID" sz="1000" dirty="0">
                <a:latin typeface="Calibri" panose="020F0502020204030204" pitchFamily="34" charset="0"/>
                <a:ea typeface="Calibri" panose="020F0502020204030204" pitchFamily="34" charset="0"/>
                <a:cs typeface="Times New Roman" panose="02020603050405020304" pitchFamily="18" charset="0"/>
              </a:rPr>
              <a:t> kata </a:t>
            </a:r>
            <a:r>
              <a:rPr lang="en-ID" sz="1000" dirty="0" err="1">
                <a:latin typeface="Calibri" panose="020F0502020204030204" pitchFamily="34" charset="0"/>
                <a:ea typeface="Calibri" panose="020F0502020204030204" pitchFamily="34" charset="0"/>
                <a:cs typeface="Times New Roman" panose="02020603050405020304" pitchFamily="18" charset="0"/>
              </a:rPr>
              <a:t>tidak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vailid</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untuk</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menganti</a:t>
            </a:r>
            <a:r>
              <a:rPr lang="en-ID" sz="1000" dirty="0">
                <a:effectLst/>
                <a:latin typeface="Calibri" panose="020F0502020204030204" pitchFamily="34" charset="0"/>
                <a:ea typeface="Calibri" panose="020F0502020204030204" pitchFamily="34" charset="0"/>
                <a:cs typeface="Times New Roman" panose="02020603050405020304" pitchFamily="18" charset="0"/>
              </a:rPr>
              <a:t> kata yang salah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maka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hanya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perlu</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beberapa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tindakan</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dirty="0" err="1">
                <a:effectLst/>
                <a:latin typeface="Calibri" panose="020F0502020204030204" pitchFamily="34" charset="0"/>
                <a:ea typeface="Calibri" panose="020F0502020204030204" pitchFamily="34" charset="0"/>
                <a:cs typeface="Times New Roman" panose="02020603050405020304" pitchFamily="18" charset="0"/>
              </a:rPr>
              <a:t>diantaranya</a:t>
            </a:r>
            <a:r>
              <a:rPr lang="en-ID" sz="1000" dirty="0">
                <a:effectLst/>
                <a:latin typeface="Calibri" panose="020F0502020204030204" pitchFamily="34" charset="0"/>
                <a:ea typeface="Calibri" panose="020F0502020204030204" pitchFamily="34" charset="0"/>
                <a:cs typeface="Times New Roman" panose="02020603050405020304" pitchFamily="18" charset="0"/>
              </a:rPr>
              <a:t>  :</a:t>
            </a:r>
          </a:p>
          <a:p>
            <a:pPr algn="just"/>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buAutoNum type="arabicPeriod"/>
            </a:pPr>
            <a:r>
              <a:rPr lang="en-ID" sz="1000" dirty="0">
                <a:latin typeface="Calibri" panose="020F0502020204030204" pitchFamily="34" charset="0"/>
                <a:ea typeface="Calibri" panose="020F0502020204030204" pitchFamily="34" charset="0"/>
                <a:cs typeface="Times New Roman" panose="02020603050405020304" pitchFamily="18" charset="0"/>
              </a:rPr>
              <a:t>Blok data pada range yang </a:t>
            </a:r>
            <a:r>
              <a:rPr lang="en-ID" sz="1000" dirty="0" err="1">
                <a:latin typeface="Calibri" panose="020F0502020204030204" pitchFamily="34" charset="0"/>
                <a:ea typeface="Calibri" panose="020F0502020204030204" pitchFamily="34" charset="0"/>
                <a:cs typeface="Times New Roman" panose="02020603050405020304" pitchFamily="18" charset="0"/>
              </a:rPr>
              <a:t>berisi</a:t>
            </a:r>
            <a:r>
              <a:rPr lang="en-ID" sz="1000" dirty="0">
                <a:latin typeface="Calibri" panose="020F0502020204030204" pitchFamily="34" charset="0"/>
                <a:ea typeface="Calibri" panose="020F0502020204030204" pitchFamily="34" charset="0"/>
                <a:cs typeface="Times New Roman" panose="02020603050405020304" pitchFamily="18" charset="0"/>
              </a:rPr>
              <a:t> kata yang </a:t>
            </a:r>
            <a:r>
              <a:rPr lang="en-ID" sz="1000" dirty="0" err="1">
                <a:latin typeface="Calibri" panose="020F0502020204030204" pitchFamily="34" charset="0"/>
                <a:ea typeface="Calibri" panose="020F0502020204030204" pitchFamily="34" charset="0"/>
                <a:cs typeface="Times New Roman" panose="02020603050405020304" pitchFamily="18" charset="0"/>
              </a:rPr>
              <a:t>akan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diganti</a:t>
            </a:r>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buAutoNum type="arabicPeriod"/>
            </a:pPr>
            <a:r>
              <a:rPr lang="en-ID" sz="1000" dirty="0" err="1">
                <a:latin typeface="Calibri" panose="020F0502020204030204" pitchFamily="34" charset="0"/>
                <a:ea typeface="Calibri" panose="020F0502020204030204" pitchFamily="34" charset="0"/>
                <a:cs typeface="Times New Roman" panose="02020603050405020304" pitchFamily="18" charset="0"/>
              </a:rPr>
              <a:t>Klik</a:t>
            </a:r>
            <a:r>
              <a:rPr lang="en-ID" sz="1000" dirty="0">
                <a:latin typeface="Calibri" panose="020F0502020204030204" pitchFamily="34" charset="0"/>
                <a:ea typeface="Calibri" panose="020F0502020204030204" pitchFamily="34" charset="0"/>
                <a:cs typeface="Times New Roman" panose="02020603050405020304" pitchFamily="18" charset="0"/>
              </a:rPr>
              <a:t> data validation di tab menu data, </a:t>
            </a:r>
            <a:r>
              <a:rPr lang="en-ID" sz="1000" dirty="0" err="1">
                <a:latin typeface="Calibri" panose="020F0502020204030204" pitchFamily="34" charset="0"/>
                <a:ea typeface="Calibri" panose="020F0502020204030204" pitchFamily="34" charset="0"/>
                <a:cs typeface="Times New Roman" panose="02020603050405020304" pitchFamily="18" charset="0"/>
              </a:rPr>
              <a:t>pilih</a:t>
            </a:r>
            <a:r>
              <a:rPr lang="en-ID" sz="1000" dirty="0">
                <a:latin typeface="Calibri" panose="020F0502020204030204" pitchFamily="34" charset="0"/>
                <a:ea typeface="Calibri" panose="020F0502020204030204" pitchFamily="34" charset="0"/>
                <a:cs typeface="Times New Roman" panose="02020603050405020304" pitchFamily="18" charset="0"/>
              </a:rPr>
              <a:t> data validation </a:t>
            </a:r>
            <a:r>
              <a:rPr lang="en-ID" sz="1000" dirty="0" err="1">
                <a:latin typeface="Calibri" panose="020F0502020204030204" pitchFamily="34" charset="0"/>
                <a:ea typeface="Calibri" panose="020F0502020204030204" pitchFamily="34" charset="0"/>
                <a:cs typeface="Times New Roman" panose="02020603050405020304" pitchFamily="18" charset="0"/>
              </a:rPr>
              <a:t>maka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akan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menampilkan</a:t>
            </a:r>
            <a:r>
              <a:rPr lang="en-ID" sz="1000" dirty="0">
                <a:latin typeface="Calibri" panose="020F0502020204030204" pitchFamily="34" charset="0"/>
                <a:ea typeface="Calibri" panose="020F0502020204030204" pitchFamily="34" charset="0"/>
                <a:cs typeface="Times New Roman" panose="02020603050405020304" pitchFamily="18" charset="0"/>
              </a:rPr>
              <a:t> menu setting.</a:t>
            </a:r>
          </a:p>
          <a:p>
            <a:pPr marL="228600" indent="-228600" algn="just">
              <a:buAutoNum type="arabicPeriod"/>
            </a:pPr>
            <a:r>
              <a:rPr lang="en-ID" sz="1000" dirty="0" err="1">
                <a:latin typeface="Calibri" panose="020F0502020204030204" pitchFamily="34" charset="0"/>
                <a:ea typeface="Calibri" panose="020F0502020204030204" pitchFamily="34" charset="0"/>
                <a:cs typeface="Times New Roman" panose="02020603050405020304" pitchFamily="18" charset="0"/>
              </a:rPr>
              <a:t>Pilih</a:t>
            </a:r>
            <a:r>
              <a:rPr lang="en-ID" sz="1000" dirty="0">
                <a:latin typeface="Calibri" panose="020F0502020204030204" pitchFamily="34" charset="0"/>
                <a:ea typeface="Calibri" panose="020F0502020204030204" pitchFamily="34" charset="0"/>
                <a:cs typeface="Times New Roman" panose="02020603050405020304" pitchFamily="18" charset="0"/>
              </a:rPr>
              <a:t> list dan </a:t>
            </a:r>
            <a:r>
              <a:rPr lang="en-ID" sz="1000" dirty="0" err="1">
                <a:latin typeface="Calibri" panose="020F0502020204030204" pitchFamily="34" charset="0"/>
                <a:ea typeface="Calibri" panose="020F0502020204030204" pitchFamily="34" charset="0"/>
                <a:cs typeface="Times New Roman" panose="02020603050405020304" pitchFamily="18" charset="0"/>
              </a:rPr>
              <a:t>isi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kotak</a:t>
            </a:r>
            <a:r>
              <a:rPr lang="en-ID" sz="1000" dirty="0">
                <a:latin typeface="Calibri" panose="020F0502020204030204" pitchFamily="34" charset="0"/>
                <a:ea typeface="Calibri" panose="020F0502020204030204" pitchFamily="34" charset="0"/>
                <a:cs typeface="Times New Roman" panose="02020603050405020304" pitchFamily="18" charset="0"/>
              </a:rPr>
              <a:t> dialog source </a:t>
            </a:r>
            <a:r>
              <a:rPr lang="en-ID" sz="1000" dirty="0" err="1">
                <a:latin typeface="Calibri" panose="020F0502020204030204" pitchFamily="34" charset="0"/>
                <a:ea typeface="Calibri" panose="020F0502020204030204" pitchFamily="34" charset="0"/>
                <a:cs typeface="Times New Roman" panose="02020603050405020304" pitchFamily="18" charset="0"/>
              </a:rPr>
              <a:t>dengan</a:t>
            </a:r>
            <a:r>
              <a:rPr lang="en-ID" sz="1000" dirty="0">
                <a:latin typeface="Calibri" panose="020F0502020204030204" pitchFamily="34" charset="0"/>
                <a:ea typeface="Calibri" panose="020F0502020204030204" pitchFamily="34" charset="0"/>
                <a:cs typeface="Times New Roman" panose="02020603050405020304" pitchFamily="18" charset="0"/>
              </a:rPr>
              <a:t> range </a:t>
            </a:r>
            <a:r>
              <a:rPr lang="en-ID" sz="1000" dirty="0" err="1">
                <a:latin typeface="Calibri" panose="020F0502020204030204" pitchFamily="34" charset="0"/>
                <a:ea typeface="Calibri" panose="020F0502020204030204" pitchFamily="34" charset="0"/>
                <a:cs typeface="Times New Roman" panose="02020603050405020304" pitchFamily="18" charset="0"/>
              </a:rPr>
              <a:t>halper</a:t>
            </a:r>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buAutoNum type="arabicPeriod"/>
            </a:pPr>
            <a:r>
              <a:rPr lang="en-ID" sz="1000" dirty="0">
                <a:latin typeface="Calibri" panose="020F0502020204030204" pitchFamily="34" charset="0"/>
                <a:ea typeface="Calibri" panose="020F0502020204030204" pitchFamily="34" charset="0"/>
                <a:cs typeface="Times New Roman" panose="02020603050405020304" pitchFamily="18" charset="0"/>
              </a:rPr>
              <a:t>Jika </a:t>
            </a:r>
            <a:r>
              <a:rPr lang="en-ID" sz="1000" dirty="0" err="1">
                <a:latin typeface="Calibri" panose="020F0502020204030204" pitchFamily="34" charset="0"/>
                <a:ea typeface="Calibri" panose="020F0502020204030204" pitchFamily="34" charset="0"/>
                <a:cs typeface="Times New Roman" panose="02020603050405020304" pitchFamily="18" charset="0"/>
              </a:rPr>
              <a:t>ingin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menandai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peringatan</a:t>
            </a:r>
            <a:r>
              <a:rPr lang="en-ID" sz="1000" dirty="0">
                <a:latin typeface="Calibri" panose="020F0502020204030204" pitchFamily="34" charset="0"/>
                <a:ea typeface="Calibri" panose="020F0502020204030204" pitchFamily="34" charset="0"/>
                <a:cs typeface="Times New Roman" panose="02020603050405020304" pitchFamily="18" charset="0"/>
              </a:rPr>
              <a:t> dan </a:t>
            </a:r>
            <a:r>
              <a:rPr lang="en-ID" sz="1000" dirty="0" err="1">
                <a:latin typeface="Calibri" panose="020F0502020204030204" pitchFamily="34" charset="0"/>
                <a:ea typeface="Calibri" panose="020F0502020204030204" pitchFamily="34" charset="0"/>
                <a:cs typeface="Times New Roman" panose="02020603050405020304" pitchFamily="18" charset="0"/>
              </a:rPr>
              <a:t>kesalalahan</a:t>
            </a:r>
            <a:r>
              <a:rPr lang="en-ID" sz="1000" dirty="0">
                <a:latin typeface="Calibri" panose="020F0502020204030204" pitchFamily="34" charset="0"/>
                <a:ea typeface="Calibri" panose="020F0502020204030204" pitchFamily="34" charset="0"/>
                <a:cs typeface="Times New Roman" panose="02020603050405020304" pitchFamily="18" charset="0"/>
              </a:rPr>
              <a:t> input </a:t>
            </a:r>
            <a:r>
              <a:rPr lang="en-ID" sz="1000" dirty="0" err="1">
                <a:latin typeface="Calibri" panose="020F0502020204030204" pitchFamily="34" charset="0"/>
                <a:ea typeface="Calibri" panose="020F0502020204030204" pitchFamily="34" charset="0"/>
                <a:cs typeface="Times New Roman" panose="02020603050405020304" pitchFamily="18" charset="0"/>
              </a:rPr>
              <a:t>pilih</a:t>
            </a:r>
            <a:r>
              <a:rPr lang="en-ID" sz="1000" dirty="0">
                <a:latin typeface="Calibri" panose="020F0502020204030204" pitchFamily="34" charset="0"/>
                <a:ea typeface="Calibri" panose="020F0502020204030204" pitchFamily="34" charset="0"/>
                <a:cs typeface="Times New Roman" panose="02020603050405020304" pitchFamily="18" charset="0"/>
              </a:rPr>
              <a:t> menu </a:t>
            </a:r>
            <a:r>
              <a:rPr lang="en-ID" sz="1000" dirty="0" err="1">
                <a:latin typeface="Calibri" panose="020F0502020204030204" pitchFamily="34" charset="0"/>
                <a:ea typeface="Calibri" panose="020F0502020204030204" pitchFamily="34" charset="0"/>
                <a:cs typeface="Times New Roman" panose="02020603050405020304" pitchFamily="18" charset="0"/>
              </a:rPr>
              <a:t>imput</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maesage</a:t>
            </a:r>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isi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kontak</a:t>
            </a:r>
            <a:r>
              <a:rPr lang="en-ID" sz="1000" dirty="0">
                <a:latin typeface="Calibri" panose="020F0502020204030204" pitchFamily="34" charset="0"/>
                <a:ea typeface="Calibri" panose="020F0502020204030204" pitchFamily="34" charset="0"/>
                <a:cs typeface="Times New Roman" panose="02020603050405020304" pitchFamily="18" charset="0"/>
              </a:rPr>
              <a:t> dialog title dan   input </a:t>
            </a:r>
            <a:r>
              <a:rPr lang="en-ID" sz="1000" dirty="0" err="1">
                <a:latin typeface="Calibri" panose="020F0502020204030204" pitchFamily="34" charset="0"/>
                <a:ea typeface="Calibri" panose="020F0502020204030204" pitchFamily="34" charset="0"/>
                <a:cs typeface="Times New Roman" panose="02020603050405020304" pitchFamily="18" charset="0"/>
              </a:rPr>
              <a:t>masege</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dengan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judul</a:t>
            </a:r>
            <a:r>
              <a:rPr lang="en-ID" sz="1000" dirty="0">
                <a:latin typeface="Calibri" panose="020F0502020204030204" pitchFamily="34" charset="0"/>
                <a:ea typeface="Calibri" panose="020F0502020204030204" pitchFamily="34" charset="0"/>
                <a:cs typeface="Times New Roman" panose="02020603050405020304" pitchFamily="18" charset="0"/>
              </a:rPr>
              <a:t> dan </a:t>
            </a:r>
            <a:r>
              <a:rPr lang="en-ID" sz="1000" dirty="0" err="1">
                <a:latin typeface="Calibri" panose="020F0502020204030204" pitchFamily="34" charset="0"/>
                <a:ea typeface="Calibri" panose="020F0502020204030204" pitchFamily="34" charset="0"/>
                <a:cs typeface="Times New Roman" panose="02020603050405020304" pitchFamily="18" charset="0"/>
              </a:rPr>
              <a:t>peringatan</a:t>
            </a:r>
            <a:r>
              <a:rPr lang="en-ID" sz="1000" dirty="0">
                <a:latin typeface="Calibri" panose="020F0502020204030204" pitchFamily="34" charset="0"/>
                <a:ea typeface="Calibri" panose="020F0502020204030204" pitchFamily="34" charset="0"/>
                <a:cs typeface="Times New Roman" panose="02020603050405020304" pitchFamily="18" charset="0"/>
              </a:rPr>
              <a:t> yang  </a:t>
            </a:r>
            <a:r>
              <a:rPr lang="en-ID" sz="1000" dirty="0" err="1">
                <a:latin typeface="Calibri" panose="020F0502020204030204" pitchFamily="34" charset="0"/>
                <a:ea typeface="Calibri" panose="020F0502020204030204" pitchFamily="34" charset="0"/>
                <a:cs typeface="Times New Roman" panose="02020603050405020304" pitchFamily="18" charset="0"/>
              </a:rPr>
              <a:t>diin</a:t>
            </a:r>
            <a:r>
              <a:rPr lang="en-ID" sz="1000" dirty="0">
                <a:latin typeface="Calibri" panose="020F0502020204030204" pitchFamily="34" charset="0"/>
                <a:ea typeface="Calibri" panose="020F0502020204030204" pitchFamily="34" charset="0"/>
                <a:cs typeface="Times New Roman" panose="02020603050405020304" pitchFamily="18" charset="0"/>
              </a:rPr>
              <a:t>-</a:t>
            </a: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inginkan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misalnya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judulnya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peringatan</a:t>
            </a:r>
            <a:r>
              <a:rPr lang="en-ID" sz="1000" dirty="0">
                <a:latin typeface="Calibri" panose="020F0502020204030204" pitchFamily="34" charset="0"/>
                <a:ea typeface="Calibri" panose="020F0502020204030204" pitchFamily="34" charset="0"/>
                <a:cs typeface="Times New Roman" panose="02020603050405020304" pitchFamily="18" charset="0"/>
              </a:rPr>
              <a:t>” dan </a:t>
            </a:r>
            <a:r>
              <a:rPr lang="en-ID" sz="1000" dirty="0" err="1">
                <a:latin typeface="Calibri" panose="020F0502020204030204" pitchFamily="34" charset="0"/>
                <a:ea typeface="Calibri" panose="020F0502020204030204" pitchFamily="34" charset="0"/>
                <a:cs typeface="Times New Roman" panose="02020603050405020304" pitchFamily="18" charset="0"/>
              </a:rPr>
              <a:t>imput</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masagenya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itu</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berupa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kur</a:t>
            </a:r>
            <a:r>
              <a:rPr lang="en-ID" sz="1000" dirty="0">
                <a:latin typeface="Calibri" panose="020F0502020204030204" pitchFamily="34" charset="0"/>
                <a:ea typeface="Calibri" panose="020F0502020204030204" pitchFamily="34" charset="0"/>
                <a:cs typeface="Times New Roman" panose="02020603050405020304" pitchFamily="18" charset="0"/>
              </a:rPr>
              <a:t>-</a:t>
            </a: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teliti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Kemudian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untuk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peringatan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kesalahan</a:t>
            </a:r>
            <a:r>
              <a:rPr lang="en-ID" sz="1000" dirty="0">
                <a:latin typeface="Calibri" panose="020F0502020204030204" pitchFamily="34" charset="0"/>
                <a:ea typeface="Calibri" panose="020F0502020204030204" pitchFamily="34" charset="0"/>
                <a:cs typeface="Times New Roman" panose="02020603050405020304" pitchFamily="18" charset="0"/>
              </a:rPr>
              <a:t> input </a:t>
            </a:r>
            <a:r>
              <a:rPr lang="en-ID" sz="1000" dirty="0" err="1">
                <a:latin typeface="Calibri" panose="020F0502020204030204" pitchFamily="34" charset="0"/>
                <a:ea typeface="Calibri" panose="020F0502020204030204" pitchFamily="34" charset="0"/>
                <a:cs typeface="Times New Roman" panose="02020603050405020304" pitchFamily="18" charset="0"/>
              </a:rPr>
              <a:t>pilih</a:t>
            </a:r>
            <a:r>
              <a:rPr lang="en-ID" sz="1000" dirty="0">
                <a:latin typeface="Calibri" panose="020F0502020204030204" pitchFamily="34" charset="0"/>
                <a:ea typeface="Calibri" panose="020F0502020204030204" pitchFamily="34" charset="0"/>
                <a:cs typeface="Times New Roman" panose="02020603050405020304" pitchFamily="18" charset="0"/>
              </a:rPr>
              <a:t> error alert </a:t>
            </a:r>
            <a:r>
              <a:rPr lang="en-ID" sz="1000" dirty="0" err="1">
                <a:latin typeface="Calibri" panose="020F0502020204030204" pitchFamily="34" charset="0"/>
                <a:ea typeface="Calibri" panose="020F0502020204030204" pitchFamily="34" charset="0"/>
                <a:cs typeface="Times New Roman" panose="02020603050405020304" pitchFamily="18" charset="0"/>
              </a:rPr>
              <a:t>dimenu</a:t>
            </a:r>
            <a:r>
              <a:rPr lang="en-ID" sz="1000" dirty="0">
                <a:latin typeface="Calibri" panose="020F0502020204030204" pitchFamily="34" charset="0"/>
                <a:ea typeface="Calibri" panose="020F0502020204030204" pitchFamily="34" charset="0"/>
                <a:cs typeface="Times New Roman" panose="02020603050405020304" pitchFamily="18" charset="0"/>
              </a:rPr>
              <a:t> data</a:t>
            </a: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validation. Isi  </a:t>
            </a:r>
            <a:r>
              <a:rPr lang="en-ID" sz="1000" dirty="0" err="1">
                <a:latin typeface="Calibri" panose="020F0502020204030204" pitchFamily="34" charset="0"/>
                <a:ea typeface="Calibri" panose="020F0502020204030204" pitchFamily="34" charset="0"/>
                <a:cs typeface="Times New Roman" panose="02020603050405020304" pitchFamily="18" charset="0"/>
              </a:rPr>
              <a:t>kotak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dialognya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misalnya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peringatan</a:t>
            </a:r>
            <a:r>
              <a:rPr lang="en-ID" sz="1000" dirty="0">
                <a:latin typeface="Calibri" panose="020F0502020204030204" pitchFamily="34" charset="0"/>
                <a:ea typeface="Calibri" panose="020F0502020204030204" pitchFamily="34" charset="0"/>
                <a:cs typeface="Times New Roman" panose="02020603050405020304" pitchFamily="18" charset="0"/>
              </a:rPr>
              <a:t>” pada title dan “</a:t>
            </a:r>
            <a:r>
              <a:rPr lang="en-ID" sz="1000" dirty="0" err="1">
                <a:latin typeface="Calibri" panose="020F0502020204030204" pitchFamily="34" charset="0"/>
                <a:ea typeface="Calibri" panose="020F0502020204030204" pitchFamily="34" charset="0"/>
                <a:cs typeface="Times New Roman" panose="02020603050405020304" pitchFamily="18" charset="0"/>
              </a:rPr>
              <a:t>coba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lagi</a:t>
            </a:r>
            <a:r>
              <a:rPr lang="en-ID" sz="1000" dirty="0">
                <a:latin typeface="Calibri" panose="020F0502020204030204" pitchFamily="34" charset="0"/>
                <a:ea typeface="Calibri" panose="020F0502020204030204" pitchFamily="34" charset="0"/>
                <a:cs typeface="Times New Roman" panose="02020603050405020304" pitchFamily="18" charset="0"/>
              </a:rPr>
              <a:t>“</a:t>
            </a: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pada input massage.</a:t>
            </a: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5. </a:t>
            </a:r>
            <a:r>
              <a:rPr lang="en-ID" sz="1000" dirty="0" err="1">
                <a:latin typeface="Calibri" panose="020F0502020204030204" pitchFamily="34" charset="0"/>
                <a:ea typeface="Calibri" panose="020F0502020204030204" pitchFamily="34" charset="0"/>
                <a:cs typeface="Times New Roman" panose="02020603050405020304" pitchFamily="18" charset="0"/>
              </a:rPr>
              <a:t>Kemudian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untuk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menganti</a:t>
            </a:r>
            <a:r>
              <a:rPr lang="en-ID" sz="1000" dirty="0">
                <a:latin typeface="Calibri" panose="020F0502020204030204" pitchFamily="34" charset="0"/>
                <a:ea typeface="Calibri" panose="020F0502020204030204" pitchFamily="34" charset="0"/>
                <a:cs typeface="Times New Roman" panose="02020603050405020304" pitchFamily="18" charset="0"/>
              </a:rPr>
              <a:t> kata   yang salah </a:t>
            </a:r>
            <a:r>
              <a:rPr lang="en-ID" sz="1000" dirty="0" err="1">
                <a:latin typeface="Calibri" panose="020F0502020204030204" pitchFamily="34" charset="0"/>
                <a:ea typeface="Calibri" panose="020F0502020204030204" pitchFamily="34" charset="0"/>
                <a:cs typeface="Times New Roman" panose="02020603050405020304" pitchFamily="18" charset="0"/>
              </a:rPr>
              <a:t>ketik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gunakan</a:t>
            </a:r>
            <a:r>
              <a:rPr lang="en-ID" sz="1000" dirty="0">
                <a:latin typeface="Calibri" panose="020F0502020204030204" pitchFamily="34" charset="0"/>
                <a:ea typeface="Calibri" panose="020F0502020204030204" pitchFamily="34" charset="0"/>
                <a:cs typeface="Times New Roman" panose="02020603050405020304" pitchFamily="18" charset="0"/>
              </a:rPr>
              <a:t> find   dan    </a:t>
            </a:r>
            <a:r>
              <a:rPr lang="en-ID" sz="1000" dirty="0" err="1">
                <a:latin typeface="Calibri" panose="020F0502020204030204" pitchFamily="34" charset="0"/>
                <a:ea typeface="Calibri" panose="020F0502020204030204" pitchFamily="34" charset="0"/>
                <a:cs typeface="Times New Roman" panose="02020603050405020304" pitchFamily="18" charset="0"/>
              </a:rPr>
              <a:t>repleace</a:t>
            </a:r>
            <a:r>
              <a:rPr lang="en-ID" sz="1000" dirty="0">
                <a:latin typeface="Calibri" panose="020F0502020204030204" pitchFamily="34" charset="0"/>
                <a:ea typeface="Calibri" panose="020F0502020204030204" pitchFamily="34" charset="0"/>
                <a:cs typeface="Times New Roman" panose="02020603050405020304" pitchFamily="18" charset="0"/>
              </a:rPr>
              <a:t> di</a:t>
            </a:r>
          </a:p>
          <a:p>
            <a:r>
              <a:rPr lang="en-ID" sz="1000" dirty="0">
                <a:latin typeface="Calibri" panose="020F0502020204030204" pitchFamily="34" charset="0"/>
                <a:ea typeface="Calibri" panose="020F0502020204030204" pitchFamily="34" charset="0"/>
                <a:cs typeface="Times New Roman" panose="02020603050405020304" pitchFamily="18" charset="0"/>
              </a:rPr>
              <a:t>      Tab menu  home   group menu editing </a:t>
            </a:r>
            <a:r>
              <a:rPr lang="en-ID" sz="1000" dirty="0" err="1">
                <a:latin typeface="Calibri" panose="020F0502020204030204" pitchFamily="34" charset="0"/>
                <a:ea typeface="Calibri" panose="020F0502020204030204" pitchFamily="34" charset="0"/>
                <a:cs typeface="Times New Roman" panose="02020603050405020304" pitchFamily="18" charset="0"/>
              </a:rPr>
              <a:t>lalu</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klik</a:t>
            </a:r>
            <a:r>
              <a:rPr lang="en-ID" sz="1000" dirty="0">
                <a:latin typeface="Calibri" panose="020F0502020204030204" pitchFamily="34" charset="0"/>
                <a:ea typeface="Calibri" panose="020F0502020204030204" pitchFamily="34" charset="0"/>
                <a:cs typeface="Times New Roman" panose="02020603050405020304" pitchFamily="18" charset="0"/>
              </a:rPr>
              <a:t> find </a:t>
            </a:r>
            <a:r>
              <a:rPr lang="en-ID" sz="1000" dirty="0" err="1">
                <a:latin typeface="Calibri" panose="020F0502020204030204" pitchFamily="34" charset="0"/>
                <a:ea typeface="Calibri" panose="020F0502020204030204" pitchFamily="34" charset="0"/>
                <a:cs typeface="Times New Roman" panose="02020603050405020304" pitchFamily="18" charset="0"/>
              </a:rPr>
              <a:t>maka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akan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muncul</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kontak</a:t>
            </a:r>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dialog find  yang </a:t>
            </a:r>
            <a:r>
              <a:rPr lang="en-ID" sz="1000" dirty="0" err="1">
                <a:latin typeface="Calibri" panose="020F0502020204030204" pitchFamily="34" charset="0"/>
                <a:ea typeface="Calibri" panose="020F0502020204030204" pitchFamily="34" charset="0"/>
                <a:cs typeface="Times New Roman" panose="02020603050405020304" pitchFamily="18" charset="0"/>
              </a:rPr>
              <a:t>dimana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merupakan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tempat</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menuliskan</a:t>
            </a:r>
            <a:r>
              <a:rPr lang="en-ID" sz="1000" dirty="0">
                <a:latin typeface="Calibri" panose="020F0502020204030204" pitchFamily="34" charset="0"/>
                <a:ea typeface="Calibri" panose="020F0502020204030204" pitchFamily="34" charset="0"/>
                <a:cs typeface="Times New Roman" panose="02020603050405020304" pitchFamily="18" charset="0"/>
              </a:rPr>
              <a:t> kata yang salah yang di</a:t>
            </a:r>
          </a:p>
          <a:p>
            <a:pPr lvl="2"/>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cari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Ketikan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misalnya</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Biologi</a:t>
            </a:r>
            <a:r>
              <a:rPr lang="en-ID" sz="1000" dirty="0">
                <a:latin typeface="Calibri" panose="020F0502020204030204" pitchFamily="34" charset="0"/>
                <a:ea typeface="Calibri" panose="020F0502020204030204" pitchFamily="34" charset="0"/>
                <a:cs typeface="Times New Roman" panose="02020603050405020304" pitchFamily="18" charset="0"/>
              </a:rPr>
              <a:t>”(I=</a:t>
            </a:r>
            <a:r>
              <a:rPr lang="en-ID" sz="1000" dirty="0" err="1">
                <a:latin typeface="Calibri" panose="020F0502020204030204" pitchFamily="34" charset="0"/>
                <a:ea typeface="Calibri" panose="020F0502020204030204" pitchFamily="34" charset="0"/>
                <a:cs typeface="Times New Roman" panose="02020603050405020304" pitchFamily="18" charset="0"/>
              </a:rPr>
              <a:t>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kemudian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masuk</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ke</a:t>
            </a:r>
            <a:r>
              <a:rPr lang="en-ID" sz="1000" dirty="0">
                <a:latin typeface="Calibri" panose="020F0502020204030204" pitchFamily="34" charset="0"/>
                <a:ea typeface="Calibri" panose="020F0502020204030204" pitchFamily="34" charset="0"/>
                <a:cs typeface="Times New Roman" panose="02020603050405020304" pitchFamily="18" charset="0"/>
              </a:rPr>
              <a:t> menu </a:t>
            </a:r>
            <a:r>
              <a:rPr lang="en-ID" sz="1000" dirty="0" err="1">
                <a:latin typeface="Calibri" panose="020F0502020204030204" pitchFamily="34" charset="0"/>
                <a:ea typeface="Calibri" panose="020F0502020204030204" pitchFamily="34" charset="0"/>
                <a:cs typeface="Times New Roman" panose="02020603050405020304" pitchFamily="18" charset="0"/>
              </a:rPr>
              <a:t>repleacemasukan</a:t>
            </a:r>
            <a:endParaRPr lang="en-ID" sz="1000" dirty="0">
              <a:latin typeface="Calibri" panose="020F0502020204030204" pitchFamily="34" charset="0"/>
              <a:ea typeface="Calibri" panose="020F0502020204030204" pitchFamily="34" charset="0"/>
              <a:cs typeface="Times New Roman" panose="02020603050405020304" pitchFamily="18" charset="0"/>
            </a:endParaRPr>
          </a:p>
          <a:p>
            <a:pPr algn="just"/>
            <a:r>
              <a:rPr lang="en-ID" sz="1000" dirty="0">
                <a:latin typeface="Calibri" panose="020F0502020204030204" pitchFamily="34" charset="0"/>
                <a:ea typeface="Calibri" panose="020F0502020204030204" pitchFamily="34" charset="0"/>
                <a:cs typeface="Times New Roman" panose="02020603050405020304" pitchFamily="18" charset="0"/>
              </a:rPr>
              <a:t>      kata yang </a:t>
            </a:r>
            <a:r>
              <a:rPr lang="en-ID" sz="1000" dirty="0" err="1">
                <a:latin typeface="Calibri" panose="020F0502020204030204" pitchFamily="34" charset="0"/>
                <a:ea typeface="Calibri" panose="020F0502020204030204" pitchFamily="34" charset="0"/>
                <a:cs typeface="Times New Roman" panose="02020603050405020304" pitchFamily="18" charset="0"/>
              </a:rPr>
              <a:t>ingin</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diganti</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yaitu</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Biologi</a:t>
            </a:r>
            <a:r>
              <a:rPr lang="en-ID" sz="1000" dirty="0">
                <a:latin typeface="Calibri" panose="020F0502020204030204" pitchFamily="34" charset="0"/>
                <a:ea typeface="Calibri" panose="020F0502020204030204" pitchFamily="34" charset="0"/>
                <a:cs typeface="Times New Roman" panose="02020603050405020304" pitchFamily="18" charset="0"/>
              </a:rPr>
              <a:t> (l=L)” </a:t>
            </a:r>
            <a:r>
              <a:rPr lang="en-ID" sz="1000" dirty="0" err="1">
                <a:latin typeface="Calibri" panose="020F0502020204030204" pitchFamily="34" charset="0"/>
                <a:ea typeface="Calibri" panose="020F0502020204030204" pitchFamily="34" charset="0"/>
                <a:cs typeface="Times New Roman" panose="02020603050405020304" pitchFamily="18" charset="0"/>
              </a:rPr>
              <a:t>lalu</a:t>
            </a:r>
            <a:r>
              <a:rPr lang="en-ID" sz="1000" dirty="0">
                <a:latin typeface="Calibri" panose="020F0502020204030204" pitchFamily="34" charset="0"/>
                <a:ea typeface="Calibri" panose="020F0502020204030204" pitchFamily="34" charset="0"/>
                <a:cs typeface="Times New Roman" panose="02020603050405020304" pitchFamily="18" charset="0"/>
              </a:rPr>
              <a:t> </a:t>
            </a:r>
            <a:r>
              <a:rPr lang="en-ID" sz="1000" dirty="0" err="1">
                <a:latin typeface="Calibri" panose="020F0502020204030204" pitchFamily="34" charset="0"/>
                <a:ea typeface="Calibri" panose="020F0502020204030204" pitchFamily="34" charset="0"/>
                <a:cs typeface="Times New Roman" panose="02020603050405020304" pitchFamily="18" charset="0"/>
              </a:rPr>
              <a:t>klik</a:t>
            </a:r>
            <a:r>
              <a:rPr lang="en-ID" sz="1000" dirty="0">
                <a:latin typeface="Calibri" panose="020F0502020204030204" pitchFamily="34" charset="0"/>
                <a:ea typeface="Calibri" panose="020F0502020204030204" pitchFamily="34" charset="0"/>
                <a:cs typeface="Times New Roman" panose="02020603050405020304" pitchFamily="18" charset="0"/>
              </a:rPr>
              <a:t> find all.</a:t>
            </a:r>
          </a:p>
          <a:p>
            <a:r>
              <a:rPr lang="en-ID" sz="1000" dirty="0">
                <a:latin typeface="Calibri" panose="020F0502020204030204" pitchFamily="34" charset="0"/>
                <a:ea typeface="Calibri" panose="020F0502020204030204" pitchFamily="34" charset="0"/>
                <a:cs typeface="Times New Roman" panose="02020603050405020304" pitchFamily="18" charset="0"/>
              </a:rPr>
              <a:t>         </a:t>
            </a:r>
          </a:p>
          <a:p>
            <a:pPr marL="228600" indent="-228600">
              <a:buAutoNum type="arabicPeriod"/>
            </a:pPr>
            <a:endParaRPr lang="en-ID"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45DB42A-F1F8-4182-B921-638A4CFCC644}"/>
              </a:ext>
            </a:extLst>
          </p:cNvPr>
          <p:cNvSpPr txBox="1"/>
          <p:nvPr/>
        </p:nvSpPr>
        <p:spPr>
          <a:xfrm>
            <a:off x="-55418" y="0"/>
            <a:ext cx="4572000" cy="400110"/>
          </a:xfrm>
          <a:prstGeom prst="rect">
            <a:avLst/>
          </a:prstGeom>
          <a:noFill/>
        </p:spPr>
        <p:txBody>
          <a:bodyPr wrap="square">
            <a:spAutoFit/>
          </a:bodyPr>
          <a:lstStyle/>
          <a:p>
            <a:r>
              <a:rPr lang="en-US" sz="2000" b="1" dirty="0">
                <a:solidFill>
                  <a:schemeClr val="accent5"/>
                </a:solidFill>
              </a:rPr>
              <a:t>Problem Solving 4</a:t>
            </a:r>
            <a:endParaRPr lang="en-ID" sz="2000" b="1" dirty="0">
              <a:solidFill>
                <a:schemeClr val="accent5"/>
              </a:solidFill>
            </a:endParaRPr>
          </a:p>
        </p:txBody>
      </p:sp>
      <p:pic>
        <p:nvPicPr>
          <p:cNvPr id="3" name="Picture 2">
            <a:extLst>
              <a:ext uri="{FF2B5EF4-FFF2-40B4-BE49-F238E27FC236}">
                <a16:creationId xmlns:a16="http://schemas.microsoft.com/office/drawing/2014/main" id="{59D7A3A5-27A0-FDC6-7129-196E10DC5901}"/>
              </a:ext>
            </a:extLst>
          </p:cNvPr>
          <p:cNvPicPr>
            <a:picLocks noChangeAspect="1"/>
          </p:cNvPicPr>
          <p:nvPr/>
        </p:nvPicPr>
        <p:blipFill>
          <a:blip r:embed="rId2"/>
          <a:stretch>
            <a:fillRect/>
          </a:stretch>
        </p:blipFill>
        <p:spPr>
          <a:xfrm>
            <a:off x="4673831" y="755868"/>
            <a:ext cx="4212000" cy="3636537"/>
          </a:xfrm>
          <a:prstGeom prst="rect">
            <a:avLst/>
          </a:prstGeom>
        </p:spPr>
      </p:pic>
    </p:spTree>
    <p:extLst>
      <p:ext uri="{BB962C8B-B14F-4D97-AF65-F5344CB8AC3E}">
        <p14:creationId xmlns:p14="http://schemas.microsoft.com/office/powerpoint/2010/main" val="18959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49CB48-2564-1DCB-C8B9-3D9154A5B114}"/>
              </a:ext>
            </a:extLst>
          </p:cNvPr>
          <p:cNvSpPr txBox="1"/>
          <p:nvPr/>
        </p:nvSpPr>
        <p:spPr>
          <a:xfrm>
            <a:off x="0" y="26562"/>
            <a:ext cx="4572000" cy="400110"/>
          </a:xfrm>
          <a:prstGeom prst="rect">
            <a:avLst/>
          </a:prstGeom>
          <a:noFill/>
        </p:spPr>
        <p:txBody>
          <a:bodyPr wrap="square">
            <a:spAutoFit/>
          </a:bodyPr>
          <a:lstStyle/>
          <a:p>
            <a:r>
              <a:rPr lang="en-US" sz="2000" b="1" dirty="0">
                <a:solidFill>
                  <a:schemeClr val="accent5"/>
                </a:solidFill>
              </a:rPr>
              <a:t>Problem Solving 5</a:t>
            </a:r>
            <a:endParaRPr lang="en-ID" sz="2000" b="1" dirty="0">
              <a:solidFill>
                <a:schemeClr val="accent5"/>
              </a:solidFill>
            </a:endParaRPr>
          </a:p>
        </p:txBody>
      </p:sp>
      <p:sp>
        <p:nvSpPr>
          <p:cNvPr id="5" name="TextBox 4">
            <a:extLst>
              <a:ext uri="{FF2B5EF4-FFF2-40B4-BE49-F238E27FC236}">
                <a16:creationId xmlns:a16="http://schemas.microsoft.com/office/drawing/2014/main" id="{FA61773C-4550-73F7-3BA3-08A9BC7ADB96}"/>
              </a:ext>
            </a:extLst>
          </p:cNvPr>
          <p:cNvSpPr txBox="1"/>
          <p:nvPr/>
        </p:nvSpPr>
        <p:spPr>
          <a:xfrm>
            <a:off x="276691" y="2777836"/>
            <a:ext cx="8597145" cy="1938992"/>
          </a:xfrm>
          <a:prstGeom prst="rect">
            <a:avLst/>
          </a:prstGeom>
          <a:noFill/>
        </p:spPr>
        <p:txBody>
          <a:bodyPr wrap="square" rtlCol="0">
            <a:spAutoFit/>
          </a:bodyPr>
          <a:lstStyle/>
          <a:p>
            <a:pPr algn="just"/>
            <a:r>
              <a:rPr lang="en-US" sz="1000" dirty="0" err="1"/>
              <a:t>Untuk</a:t>
            </a:r>
            <a:r>
              <a:rPr lang="en-US" sz="1000" dirty="0"/>
              <a:t> </a:t>
            </a:r>
            <a:r>
              <a:rPr lang="en-US" sz="1000" dirty="0" err="1"/>
              <a:t>mencari</a:t>
            </a:r>
            <a:r>
              <a:rPr lang="en-US" sz="1000" dirty="0"/>
              <a:t> </a:t>
            </a:r>
            <a:r>
              <a:rPr lang="en-US" sz="1000" dirty="0" err="1"/>
              <a:t>nilai</a:t>
            </a:r>
            <a:r>
              <a:rPr lang="en-US" sz="1000" dirty="0"/>
              <a:t> </a:t>
            </a:r>
            <a:r>
              <a:rPr lang="en-US" sz="1000" dirty="0" err="1"/>
              <a:t>bobot</a:t>
            </a:r>
            <a:r>
              <a:rPr lang="en-US" sz="1000" dirty="0"/>
              <a:t> </a:t>
            </a:r>
            <a:r>
              <a:rPr lang="en-US" sz="1000" dirty="0" err="1"/>
              <a:t>maka</a:t>
            </a:r>
            <a:r>
              <a:rPr lang="en-US" sz="1000" dirty="0"/>
              <a:t> </a:t>
            </a:r>
            <a:r>
              <a:rPr lang="en-US" sz="1000" dirty="0" err="1"/>
              <a:t>perlu</a:t>
            </a:r>
            <a:r>
              <a:rPr lang="en-US" sz="1000" dirty="0"/>
              <a:t> </a:t>
            </a:r>
            <a:r>
              <a:rPr lang="en-US" sz="1000" dirty="0" err="1"/>
              <a:t>mengetahui</a:t>
            </a:r>
            <a:r>
              <a:rPr lang="en-US" sz="1000" dirty="0"/>
              <a:t> </a:t>
            </a:r>
            <a:r>
              <a:rPr lang="en-US" sz="1000" dirty="0" err="1"/>
              <a:t>terlebih</a:t>
            </a:r>
            <a:r>
              <a:rPr lang="en-US" sz="1000" dirty="0"/>
              <a:t> </a:t>
            </a:r>
            <a:r>
              <a:rPr lang="en-US" sz="1000" dirty="0" err="1"/>
              <a:t>dahulu</a:t>
            </a:r>
            <a:r>
              <a:rPr lang="en-US" sz="1000" dirty="0"/>
              <a:t> </a:t>
            </a:r>
            <a:r>
              <a:rPr lang="en-US" sz="1000" dirty="0" err="1"/>
              <a:t>nilai</a:t>
            </a:r>
            <a:r>
              <a:rPr lang="en-US" sz="1000" dirty="0"/>
              <a:t> </a:t>
            </a:r>
            <a:r>
              <a:rPr lang="en-US" sz="1000" dirty="0" err="1"/>
              <a:t>bobotnya</a:t>
            </a:r>
            <a:r>
              <a:rPr lang="en-US" sz="1000" dirty="0"/>
              <a:t> yang mana </a:t>
            </a:r>
            <a:r>
              <a:rPr lang="en-US" sz="1000" dirty="0" err="1"/>
              <a:t>nilai</a:t>
            </a:r>
            <a:r>
              <a:rPr lang="en-US" sz="1000" dirty="0"/>
              <a:t> </a:t>
            </a:r>
            <a:r>
              <a:rPr lang="en-US" sz="1000" dirty="0" err="1"/>
              <a:t>bobotnya</a:t>
            </a:r>
            <a:r>
              <a:rPr lang="en-US" sz="1000" dirty="0"/>
              <a:t> </a:t>
            </a:r>
            <a:r>
              <a:rPr lang="en-US" sz="1000" dirty="0" err="1"/>
              <a:t>tertetera</a:t>
            </a:r>
            <a:r>
              <a:rPr lang="en-US" sz="1000" dirty="0"/>
              <a:t>   pada  sheet </a:t>
            </a:r>
            <a:r>
              <a:rPr lang="en-US" sz="1000" dirty="0" err="1"/>
              <a:t>langkah</a:t>
            </a:r>
            <a:r>
              <a:rPr lang="en-US" sz="1000" dirty="0"/>
              <a:t>. </a:t>
            </a:r>
            <a:r>
              <a:rPr lang="en-US" sz="1000" dirty="0" err="1"/>
              <a:t>Namun</a:t>
            </a:r>
            <a:r>
              <a:rPr lang="en-US" sz="1000" dirty="0"/>
              <a:t> </a:t>
            </a:r>
            <a:r>
              <a:rPr lang="en-US" sz="1000" dirty="0" err="1"/>
              <a:t>sebelum</a:t>
            </a:r>
            <a:r>
              <a:rPr lang="en-US" sz="1000" dirty="0"/>
              <a:t> </a:t>
            </a:r>
            <a:r>
              <a:rPr lang="en-US" sz="1000" dirty="0" err="1"/>
              <a:t>itu</a:t>
            </a:r>
            <a:r>
              <a:rPr lang="en-US" sz="1000" dirty="0"/>
              <a:t> </a:t>
            </a:r>
            <a:r>
              <a:rPr lang="en-US" sz="1000" dirty="0" err="1"/>
              <a:t>nilai</a:t>
            </a:r>
            <a:r>
              <a:rPr lang="en-US" sz="1000" dirty="0"/>
              <a:t> </a:t>
            </a:r>
            <a:r>
              <a:rPr lang="en-US" sz="1000" dirty="0" err="1"/>
              <a:t>bobot</a:t>
            </a:r>
            <a:r>
              <a:rPr lang="en-US" sz="1000" dirty="0"/>
              <a:t> </a:t>
            </a:r>
            <a:r>
              <a:rPr lang="en-US" sz="1000" dirty="0" err="1"/>
              <a:t>perlu</a:t>
            </a:r>
            <a:r>
              <a:rPr lang="en-US" sz="1000" dirty="0"/>
              <a:t> di </a:t>
            </a:r>
            <a:r>
              <a:rPr lang="en-US" sz="1000" dirty="0" err="1"/>
              <a:t>ubah</a:t>
            </a:r>
            <a:r>
              <a:rPr lang="en-US" sz="1000" dirty="0"/>
              <a:t> </a:t>
            </a:r>
            <a:r>
              <a:rPr lang="en-US" sz="1000" dirty="0" err="1"/>
              <a:t>sesusai</a:t>
            </a:r>
            <a:r>
              <a:rPr lang="en-US" sz="1000" dirty="0"/>
              <a:t> </a:t>
            </a:r>
            <a:r>
              <a:rPr lang="en-US" sz="1000" dirty="0" err="1"/>
              <a:t>dengan</a:t>
            </a:r>
            <a:r>
              <a:rPr lang="en-US" sz="1000" dirty="0"/>
              <a:t> </a:t>
            </a:r>
            <a:r>
              <a:rPr lang="en-US" sz="1000" dirty="0" err="1"/>
              <a:t>aturan</a:t>
            </a:r>
            <a:r>
              <a:rPr lang="en-US" sz="1000" dirty="0"/>
              <a:t> </a:t>
            </a:r>
            <a:r>
              <a:rPr lang="en-US" sz="1000" dirty="0" err="1"/>
              <a:t>matematika</a:t>
            </a:r>
            <a:r>
              <a:rPr lang="en-US" sz="1000" dirty="0"/>
              <a:t> </a:t>
            </a:r>
            <a:r>
              <a:rPr lang="en-US" sz="1000" dirty="0" err="1"/>
              <a:t>dimana</a:t>
            </a:r>
            <a:r>
              <a:rPr lang="en-US" sz="1000" dirty="0"/>
              <a:t> </a:t>
            </a:r>
            <a:r>
              <a:rPr lang="en-US" sz="1000" dirty="0" err="1"/>
              <a:t>persen</a:t>
            </a:r>
            <a:r>
              <a:rPr lang="en-US" sz="1000" dirty="0"/>
              <a:t> </a:t>
            </a:r>
            <a:r>
              <a:rPr lang="en-US" sz="1000" dirty="0" err="1"/>
              <a:t>diubah</a:t>
            </a:r>
            <a:r>
              <a:rPr lang="en-US" sz="1000" dirty="0"/>
              <a:t>   </a:t>
            </a:r>
            <a:r>
              <a:rPr lang="en-US" sz="1000" dirty="0" err="1"/>
              <a:t>menjadi</a:t>
            </a:r>
            <a:r>
              <a:rPr lang="en-US" sz="1000" dirty="0"/>
              <a:t>  </a:t>
            </a:r>
            <a:r>
              <a:rPr lang="en-US" sz="1000" dirty="0" err="1"/>
              <a:t>angka</a:t>
            </a:r>
            <a:r>
              <a:rPr lang="en-US" sz="1000" dirty="0"/>
              <a:t> </a:t>
            </a:r>
            <a:r>
              <a:rPr lang="en-US" sz="1000" dirty="0" err="1"/>
              <a:t>pecahan</a:t>
            </a:r>
            <a:r>
              <a:rPr lang="en-US" sz="1000" dirty="0"/>
              <a:t> </a:t>
            </a:r>
            <a:r>
              <a:rPr lang="en-US" sz="1000" dirty="0" err="1"/>
              <a:t>misalnya</a:t>
            </a:r>
            <a:r>
              <a:rPr lang="en-US" sz="1000" dirty="0"/>
              <a:t>   12,5 </a:t>
            </a:r>
            <a:r>
              <a:rPr lang="en-US" sz="1000" dirty="0" err="1"/>
              <a:t>persen</a:t>
            </a:r>
            <a:r>
              <a:rPr lang="en-US" sz="1000" dirty="0"/>
              <a:t> </a:t>
            </a:r>
            <a:r>
              <a:rPr lang="en-US" sz="1000" dirty="0" err="1"/>
              <a:t>dibagi</a:t>
            </a:r>
            <a:r>
              <a:rPr lang="en-US" sz="1000" dirty="0"/>
              <a:t> 100 </a:t>
            </a:r>
            <a:r>
              <a:rPr lang="en-US" sz="1000" dirty="0" err="1"/>
              <a:t>hasilnya</a:t>
            </a:r>
            <a:r>
              <a:rPr lang="en-US" sz="1000" dirty="0"/>
              <a:t> 0,125 </a:t>
            </a:r>
            <a:r>
              <a:rPr lang="en-US" sz="1000" dirty="0" err="1"/>
              <a:t>atau</a:t>
            </a:r>
            <a:r>
              <a:rPr lang="en-US" sz="1000" dirty="0"/>
              <a:t> </a:t>
            </a:r>
            <a:r>
              <a:rPr lang="en-US" sz="1000" dirty="0" err="1"/>
              <a:t>bisa</a:t>
            </a:r>
            <a:r>
              <a:rPr lang="en-US" sz="1000" dirty="0"/>
              <a:t> </a:t>
            </a:r>
            <a:r>
              <a:rPr lang="en-US" sz="1000" dirty="0" err="1"/>
              <a:t>dimasukan</a:t>
            </a:r>
            <a:r>
              <a:rPr lang="en-US" sz="1000" dirty="0"/>
              <a:t> </a:t>
            </a:r>
            <a:r>
              <a:rPr lang="en-US" sz="1000" dirty="0" err="1"/>
              <a:t>langsung</a:t>
            </a:r>
            <a:r>
              <a:rPr lang="en-US" sz="1000" dirty="0"/>
              <a:t> </a:t>
            </a:r>
            <a:r>
              <a:rPr lang="en-US" sz="1000" dirty="0" err="1"/>
              <a:t>seperti</a:t>
            </a:r>
            <a:r>
              <a:rPr lang="en-US" sz="1000" dirty="0"/>
              <a:t> </a:t>
            </a:r>
            <a:r>
              <a:rPr lang="en-US" sz="1000" dirty="0" err="1"/>
              <a:t>rumus</a:t>
            </a:r>
            <a:r>
              <a:rPr lang="en-US" sz="1000" dirty="0"/>
              <a:t>. </a:t>
            </a:r>
            <a:r>
              <a:rPr lang="en-US" sz="1000" dirty="0" err="1"/>
              <a:t>Perlu</a:t>
            </a:r>
            <a:r>
              <a:rPr lang="en-US" sz="1000" dirty="0"/>
              <a:t> </a:t>
            </a:r>
            <a:r>
              <a:rPr lang="en-US" sz="1000" dirty="0" err="1"/>
              <a:t>diketahui</a:t>
            </a:r>
            <a:r>
              <a:rPr lang="en-US" sz="1000" dirty="0"/>
              <a:t> </a:t>
            </a:r>
            <a:r>
              <a:rPr lang="en-US" sz="1000" dirty="0" err="1"/>
              <a:t>persentase</a:t>
            </a:r>
            <a:r>
              <a:rPr lang="en-US" sz="1000" dirty="0"/>
              <a:t> </a:t>
            </a:r>
            <a:r>
              <a:rPr lang="en-US" sz="1000" dirty="0" err="1"/>
              <a:t>adalah</a:t>
            </a:r>
            <a:r>
              <a:rPr lang="en-US" sz="1000" dirty="0"/>
              <a:t> </a:t>
            </a:r>
            <a:r>
              <a:rPr lang="en-US" sz="1000" dirty="0" err="1"/>
              <a:t>pecahan</a:t>
            </a:r>
            <a:r>
              <a:rPr lang="en-US" sz="1000" dirty="0"/>
              <a:t> yang </a:t>
            </a:r>
            <a:r>
              <a:rPr lang="en-US" sz="1000" dirty="0" err="1"/>
              <a:t>penyebutannya</a:t>
            </a:r>
            <a:r>
              <a:rPr lang="en-US" sz="1000" dirty="0"/>
              <a:t> 100 </a:t>
            </a:r>
            <a:r>
              <a:rPr lang="en-US" sz="1000" dirty="0" err="1"/>
              <a:t>jadi</a:t>
            </a:r>
            <a:r>
              <a:rPr lang="en-US" sz="1000" dirty="0"/>
              <a:t> </a:t>
            </a:r>
            <a:r>
              <a:rPr lang="en-US" sz="1000" dirty="0" err="1"/>
              <a:t>perlu</a:t>
            </a:r>
            <a:r>
              <a:rPr lang="en-US" sz="1000" dirty="0"/>
              <a:t> </a:t>
            </a:r>
            <a:r>
              <a:rPr lang="en-US" sz="1000" dirty="0" err="1"/>
              <a:t>mengubahnya</a:t>
            </a:r>
            <a:r>
              <a:rPr lang="en-US" sz="1000" dirty="0"/>
              <a:t> agar </a:t>
            </a:r>
            <a:r>
              <a:rPr lang="en-US" sz="1000" dirty="0" err="1"/>
              <a:t>tidak</a:t>
            </a:r>
            <a:r>
              <a:rPr lang="en-US" sz="1000" dirty="0"/>
              <a:t> </a:t>
            </a:r>
            <a:r>
              <a:rPr lang="en-US" sz="1000" dirty="0" err="1"/>
              <a:t>mengalami</a:t>
            </a:r>
            <a:r>
              <a:rPr lang="en-US" sz="1000" dirty="0"/>
              <a:t> salah </a:t>
            </a:r>
            <a:r>
              <a:rPr lang="en-US" sz="1000" dirty="0" err="1"/>
              <a:t>hitung</a:t>
            </a:r>
            <a:r>
              <a:rPr lang="en-US" sz="1000" dirty="0"/>
              <a:t>. Pada </a:t>
            </a:r>
            <a:r>
              <a:rPr lang="en-US" sz="1000" dirty="0" err="1"/>
              <a:t>contoh</a:t>
            </a:r>
            <a:r>
              <a:rPr lang="en-US" sz="1000" dirty="0"/>
              <a:t> kali </a:t>
            </a:r>
            <a:r>
              <a:rPr lang="en-US" sz="1000" dirty="0" err="1"/>
              <a:t>ini</a:t>
            </a:r>
            <a:r>
              <a:rPr lang="en-US" sz="1000" dirty="0"/>
              <a:t> </a:t>
            </a:r>
            <a:r>
              <a:rPr lang="en-US" sz="1000" dirty="0" err="1"/>
              <a:t>persentase</a:t>
            </a:r>
            <a:r>
              <a:rPr lang="en-US" sz="1000" dirty="0"/>
              <a:t> </a:t>
            </a:r>
            <a:r>
              <a:rPr lang="en-US" sz="1000" dirty="0" err="1"/>
              <a:t>langsung</a:t>
            </a:r>
            <a:r>
              <a:rPr lang="en-US" sz="1000" dirty="0"/>
              <a:t> </a:t>
            </a:r>
            <a:r>
              <a:rPr lang="en-US" sz="1000" dirty="0" err="1"/>
              <a:t>dimasukan</a:t>
            </a:r>
            <a:r>
              <a:rPr lang="en-US" sz="1000" dirty="0"/>
              <a:t> </a:t>
            </a:r>
            <a:r>
              <a:rPr lang="en-US" sz="1000" dirty="0" err="1"/>
              <a:t>kedalam</a:t>
            </a:r>
            <a:r>
              <a:rPr lang="en-US" sz="1000" dirty="0"/>
              <a:t> </a:t>
            </a:r>
            <a:r>
              <a:rPr lang="en-US" sz="1000" dirty="0" err="1"/>
              <a:t>rumus</a:t>
            </a:r>
            <a:r>
              <a:rPr lang="en-US" sz="1000" dirty="0"/>
              <a:t>. </a:t>
            </a:r>
            <a:r>
              <a:rPr lang="en-US" sz="1000" dirty="0" err="1"/>
              <a:t>perhitungan</a:t>
            </a:r>
            <a:r>
              <a:rPr lang="en-US" sz="1000" dirty="0"/>
              <a:t> </a:t>
            </a:r>
            <a:r>
              <a:rPr lang="en-US" sz="1000" dirty="0" err="1"/>
              <a:t>akan</a:t>
            </a:r>
            <a:r>
              <a:rPr lang="en-US" sz="1000" dirty="0"/>
              <a:t> </a:t>
            </a:r>
            <a:r>
              <a:rPr lang="en-US" sz="1000" dirty="0" err="1"/>
              <a:t>dimulai</a:t>
            </a:r>
            <a:r>
              <a:rPr lang="en-US" sz="1000" dirty="0"/>
              <a:t> </a:t>
            </a:r>
            <a:r>
              <a:rPr lang="en-US" sz="1000" dirty="0" err="1"/>
              <a:t>sesuai</a:t>
            </a:r>
            <a:r>
              <a:rPr lang="en-US" sz="1000" dirty="0"/>
              <a:t> </a:t>
            </a:r>
            <a:r>
              <a:rPr lang="en-US" sz="1000" dirty="0" err="1"/>
              <a:t>dengan</a:t>
            </a:r>
            <a:r>
              <a:rPr lang="en-US" sz="1000" dirty="0"/>
              <a:t> </a:t>
            </a:r>
            <a:r>
              <a:rPr lang="en-US" sz="1000" dirty="0" err="1"/>
              <a:t>operatornya</a:t>
            </a:r>
            <a:r>
              <a:rPr lang="en-US" sz="1000" dirty="0"/>
              <a:t> </a:t>
            </a:r>
            <a:r>
              <a:rPr lang="en-US" sz="1000" dirty="0" err="1"/>
              <a:t>dimana</a:t>
            </a:r>
            <a:r>
              <a:rPr lang="en-US" sz="1000" dirty="0"/>
              <a:t> g3 </a:t>
            </a:r>
            <a:r>
              <a:rPr lang="en-US" sz="1000" dirty="0" err="1"/>
              <a:t>akan</a:t>
            </a:r>
            <a:r>
              <a:rPr lang="en-US" sz="1000" dirty="0"/>
              <a:t> </a:t>
            </a:r>
            <a:r>
              <a:rPr lang="en-US" sz="1000" dirty="0" err="1"/>
              <a:t>mengalikan</a:t>
            </a:r>
            <a:r>
              <a:rPr lang="en-US" sz="1000" dirty="0"/>
              <a:t> 12,5 </a:t>
            </a:r>
            <a:r>
              <a:rPr lang="en-US" sz="1000" dirty="0" err="1"/>
              <a:t>persen</a:t>
            </a:r>
            <a:r>
              <a:rPr lang="en-US" sz="1000" dirty="0"/>
              <a:t> yang </a:t>
            </a:r>
            <a:r>
              <a:rPr lang="en-US" sz="1000" dirty="0" err="1"/>
              <a:t>kemudian</a:t>
            </a:r>
            <a:r>
              <a:rPr lang="en-US" sz="1000" dirty="0"/>
              <a:t> </a:t>
            </a:r>
            <a:r>
              <a:rPr lang="en-US" sz="1000" dirty="0" err="1"/>
              <a:t>dibagi</a:t>
            </a:r>
            <a:r>
              <a:rPr lang="en-US" sz="1000" dirty="0"/>
              <a:t> </a:t>
            </a:r>
            <a:r>
              <a:rPr lang="en-US" sz="1000" dirty="0" err="1"/>
              <a:t>dengan</a:t>
            </a:r>
            <a:r>
              <a:rPr lang="en-US" sz="1000" dirty="0"/>
              <a:t> </a:t>
            </a:r>
            <a:r>
              <a:rPr lang="en-US" sz="1000" dirty="0" err="1"/>
              <a:t>seratus</a:t>
            </a:r>
            <a:r>
              <a:rPr lang="en-US" sz="1000" dirty="0"/>
              <a:t>. Hal </a:t>
            </a:r>
            <a:r>
              <a:rPr lang="en-US" sz="1000" dirty="0" err="1"/>
              <a:t>ini</a:t>
            </a:r>
            <a:r>
              <a:rPr lang="en-US" sz="1000" dirty="0"/>
              <a:t> juga </a:t>
            </a:r>
            <a:r>
              <a:rPr lang="en-US" sz="1000" dirty="0" err="1"/>
              <a:t>berlaku</a:t>
            </a:r>
            <a:r>
              <a:rPr lang="en-US" sz="1000" dirty="0"/>
              <a:t> pada </a:t>
            </a:r>
            <a:r>
              <a:rPr lang="en-US" sz="1000" dirty="0" err="1"/>
              <a:t>kolom</a:t>
            </a:r>
            <a:r>
              <a:rPr lang="en-US" sz="1000" dirty="0"/>
              <a:t> </a:t>
            </a:r>
            <a:r>
              <a:rPr lang="en-US" sz="1000" dirty="0" err="1"/>
              <a:t>selanjutnya</a:t>
            </a:r>
            <a:r>
              <a:rPr lang="en-US" sz="1000" dirty="0"/>
              <a:t>. </a:t>
            </a:r>
            <a:r>
              <a:rPr lang="en-US" sz="1000" dirty="0" err="1"/>
              <a:t>Kemudian</a:t>
            </a:r>
            <a:r>
              <a:rPr lang="en-US" sz="1000" dirty="0"/>
              <a:t> </a:t>
            </a:r>
            <a:r>
              <a:rPr lang="en-US" sz="1000" dirty="0" err="1"/>
              <a:t>jika</a:t>
            </a:r>
            <a:r>
              <a:rPr lang="en-US" sz="1000" dirty="0"/>
              <a:t> </a:t>
            </a:r>
            <a:r>
              <a:rPr lang="en-US" sz="1000" dirty="0" err="1"/>
              <a:t>semuanya</a:t>
            </a:r>
            <a:r>
              <a:rPr lang="en-US" sz="1000" dirty="0"/>
              <a:t> </a:t>
            </a:r>
            <a:r>
              <a:rPr lang="en-US" sz="1000" dirty="0" err="1"/>
              <a:t>sudah</a:t>
            </a:r>
            <a:r>
              <a:rPr lang="en-US" sz="1000" dirty="0"/>
              <a:t> </a:t>
            </a:r>
            <a:r>
              <a:rPr lang="en-US" sz="1000" dirty="0" err="1"/>
              <a:t>terhitung</a:t>
            </a:r>
            <a:r>
              <a:rPr lang="en-US" sz="1000" dirty="0"/>
              <a:t> </a:t>
            </a:r>
            <a:r>
              <a:rPr lang="en-US" sz="1000" dirty="0" err="1"/>
              <a:t>maka</a:t>
            </a:r>
            <a:r>
              <a:rPr lang="en-US" sz="1000" dirty="0"/>
              <a:t> </a:t>
            </a:r>
            <a:r>
              <a:rPr lang="en-US" sz="1000" dirty="0" err="1"/>
              <a:t>fungsi</a:t>
            </a:r>
            <a:r>
              <a:rPr lang="en-US" sz="1000" dirty="0"/>
              <a:t> sum </a:t>
            </a:r>
            <a:r>
              <a:rPr lang="en-US" sz="1000" dirty="0" err="1"/>
              <a:t>akan</a:t>
            </a:r>
            <a:r>
              <a:rPr lang="en-US" sz="1000" dirty="0"/>
              <a:t> </a:t>
            </a:r>
            <a:r>
              <a:rPr lang="en-US" sz="1000" dirty="0" err="1"/>
              <a:t>mengambil</a:t>
            </a:r>
            <a:r>
              <a:rPr lang="en-US" sz="1000" dirty="0"/>
              <a:t> </a:t>
            </a:r>
            <a:r>
              <a:rPr lang="en-US" sz="1000" dirty="0" err="1"/>
              <a:t>alih</a:t>
            </a:r>
            <a:r>
              <a:rPr lang="en-US" sz="1000" dirty="0"/>
              <a:t> </a:t>
            </a:r>
            <a:r>
              <a:rPr lang="en-US" sz="1000" dirty="0" err="1"/>
              <a:t>untuk</a:t>
            </a:r>
            <a:r>
              <a:rPr lang="en-US" sz="1000" dirty="0"/>
              <a:t> </a:t>
            </a:r>
            <a:r>
              <a:rPr lang="en-US" sz="1000" dirty="0" err="1"/>
              <a:t>melakukan</a:t>
            </a:r>
            <a:r>
              <a:rPr lang="en-US" sz="1000" dirty="0"/>
              <a:t> </a:t>
            </a:r>
            <a:r>
              <a:rPr lang="en-US" sz="1000" dirty="0" err="1"/>
              <a:t>penjumlahan</a:t>
            </a:r>
            <a:r>
              <a:rPr lang="en-US" sz="1000" dirty="0"/>
              <a:t>. </a:t>
            </a:r>
          </a:p>
          <a:p>
            <a:pPr algn="just"/>
            <a:endParaRPr lang="en-US" sz="1000" dirty="0"/>
          </a:p>
          <a:p>
            <a:pPr algn="just"/>
            <a:r>
              <a:rPr lang="en-US" sz="1000" dirty="0"/>
              <a:t>Dari </a:t>
            </a:r>
            <a:r>
              <a:rPr lang="en-US" sz="1000" dirty="0" err="1"/>
              <a:t>penjelasan</a:t>
            </a:r>
            <a:r>
              <a:rPr lang="en-US" sz="1000" dirty="0"/>
              <a:t> </a:t>
            </a:r>
            <a:r>
              <a:rPr lang="en-US" sz="1000" dirty="0" err="1"/>
              <a:t>tersebut</a:t>
            </a:r>
            <a:r>
              <a:rPr lang="en-US" sz="1000" dirty="0"/>
              <a:t> </a:t>
            </a:r>
            <a:r>
              <a:rPr lang="en-US" sz="1000" dirty="0" err="1"/>
              <a:t>dapat</a:t>
            </a:r>
            <a:r>
              <a:rPr lang="en-US" sz="1000" dirty="0"/>
              <a:t> </a:t>
            </a:r>
            <a:r>
              <a:rPr lang="en-US" sz="1000" dirty="0" err="1"/>
              <a:t>diketahui</a:t>
            </a:r>
            <a:r>
              <a:rPr lang="en-US" sz="1000" dirty="0"/>
              <a:t> formula </a:t>
            </a:r>
            <a:r>
              <a:rPr lang="en-US" sz="1000" dirty="0" err="1"/>
              <a:t>sebagai</a:t>
            </a:r>
            <a:r>
              <a:rPr lang="en-US" sz="1000" dirty="0"/>
              <a:t> </a:t>
            </a:r>
          </a:p>
          <a:p>
            <a:pPr algn="just"/>
            <a:r>
              <a:rPr lang="en-US" sz="1000" dirty="0" err="1"/>
              <a:t>berikut</a:t>
            </a:r>
            <a:r>
              <a:rPr lang="en-US" sz="1000" dirty="0"/>
              <a:t> :</a:t>
            </a:r>
          </a:p>
          <a:p>
            <a:endParaRPr lang="en-US" sz="1000" dirty="0"/>
          </a:p>
          <a:p>
            <a:r>
              <a:rPr lang="en-US" sz="1000" dirty="0">
                <a:highlight>
                  <a:srgbClr val="00FF00"/>
                </a:highlight>
              </a:rPr>
              <a:t>=SUM(G2*12,5/100;H2*12,5/100;J2*12,5/100;I2*20/100;K2*12,5/100;L2*20/100;P2*10/100)</a:t>
            </a:r>
          </a:p>
          <a:p>
            <a:endParaRPr lang="en-ID" sz="1000" dirty="0"/>
          </a:p>
        </p:txBody>
      </p:sp>
      <p:pic>
        <p:nvPicPr>
          <p:cNvPr id="9" name="Picture 8">
            <a:extLst>
              <a:ext uri="{FF2B5EF4-FFF2-40B4-BE49-F238E27FC236}">
                <a16:creationId xmlns:a16="http://schemas.microsoft.com/office/drawing/2014/main" id="{1101BDA6-E118-A4EB-137F-F4DC9FAF6B75}"/>
              </a:ext>
            </a:extLst>
          </p:cNvPr>
          <p:cNvPicPr>
            <a:picLocks noChangeAspect="1"/>
          </p:cNvPicPr>
          <p:nvPr/>
        </p:nvPicPr>
        <p:blipFill>
          <a:blip r:embed="rId2"/>
          <a:stretch>
            <a:fillRect/>
          </a:stretch>
        </p:blipFill>
        <p:spPr>
          <a:xfrm>
            <a:off x="159327" y="1031100"/>
            <a:ext cx="8460000" cy="1562151"/>
          </a:xfrm>
          <a:prstGeom prst="rect">
            <a:avLst/>
          </a:prstGeom>
        </p:spPr>
      </p:pic>
    </p:spTree>
    <p:extLst>
      <p:ext uri="{BB962C8B-B14F-4D97-AF65-F5344CB8AC3E}">
        <p14:creationId xmlns:p14="http://schemas.microsoft.com/office/powerpoint/2010/main" val="209055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1"/>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6"/>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9325" y="164275"/>
            <a:ext cx="7884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id" sz="3600" b="1">
                <a:solidFill>
                  <a:srgbClr val="18919B"/>
                </a:solidFill>
                <a:latin typeface="Roboto"/>
                <a:ea typeface="Roboto"/>
                <a:cs typeface="Roboto"/>
                <a:sym typeface="Roboto"/>
              </a:rPr>
              <a:t>Daftar Isi</a:t>
            </a:r>
            <a:endParaRPr sz="3600" b="1" i="0" u="none" strike="noStrike" cap="none">
              <a:solidFill>
                <a:srgbClr val="18919B"/>
              </a:solidFill>
              <a:latin typeface="Roboto"/>
              <a:ea typeface="Roboto"/>
              <a:cs typeface="Roboto"/>
              <a:sym typeface="Roboto"/>
            </a:endParaRPr>
          </a:p>
        </p:txBody>
      </p:sp>
      <p:cxnSp>
        <p:nvCxnSpPr>
          <p:cNvPr id="86" name="Google Shape;86;p15"/>
          <p:cNvCxnSpPr>
            <a:stCxn id="87" idx="4"/>
            <a:endCxn id="88" idx="4"/>
          </p:cNvCxnSpPr>
          <p:nvPr/>
        </p:nvCxnSpPr>
        <p:spPr>
          <a:xfrm>
            <a:off x="662475" y="1471450"/>
            <a:ext cx="0" cy="1625100"/>
          </a:xfrm>
          <a:prstGeom prst="straightConnector1">
            <a:avLst/>
          </a:prstGeom>
          <a:noFill/>
          <a:ln w="9525" cap="flat" cmpd="sng">
            <a:solidFill>
              <a:schemeClr val="dk2"/>
            </a:solidFill>
            <a:prstDash val="solid"/>
            <a:round/>
            <a:headEnd type="none" w="sm" len="sm"/>
            <a:tailEnd type="none" w="sm" len="sm"/>
          </a:ln>
        </p:spPr>
      </p:cxnSp>
      <p:sp>
        <p:nvSpPr>
          <p:cNvPr id="87" name="Google Shape;87;p15"/>
          <p:cNvSpPr/>
          <p:nvPr/>
        </p:nvSpPr>
        <p:spPr>
          <a:xfrm>
            <a:off x="531075" y="1208650"/>
            <a:ext cx="262800" cy="2628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5"/>
          <p:cNvSpPr/>
          <p:nvPr/>
        </p:nvSpPr>
        <p:spPr>
          <a:xfrm>
            <a:off x="531075" y="1983150"/>
            <a:ext cx="262800" cy="2628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5"/>
          <p:cNvSpPr txBox="1"/>
          <p:nvPr/>
        </p:nvSpPr>
        <p:spPr>
          <a:xfrm>
            <a:off x="811300" y="1109200"/>
            <a:ext cx="577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800">
                <a:latin typeface="Roboto"/>
                <a:ea typeface="Roboto"/>
                <a:cs typeface="Roboto"/>
                <a:sym typeface="Roboto"/>
              </a:rPr>
              <a:t>Part 1: Mengolah Data dengan Basic Excel</a:t>
            </a:r>
            <a:endParaRPr sz="1800">
              <a:latin typeface="Roboto"/>
              <a:ea typeface="Roboto"/>
              <a:cs typeface="Roboto"/>
              <a:sym typeface="Roboto"/>
            </a:endParaRPr>
          </a:p>
          <a:p>
            <a:pPr marL="0" lvl="0" indent="0" algn="l" rtl="0">
              <a:spcBef>
                <a:spcPts val="0"/>
              </a:spcBef>
              <a:spcAft>
                <a:spcPts val="0"/>
              </a:spcAft>
              <a:buClr>
                <a:schemeClr val="lt1"/>
              </a:buClr>
              <a:buSzPts val="2800"/>
              <a:buFont typeface="Paytone One"/>
              <a:buNone/>
            </a:pPr>
            <a:r>
              <a:rPr lang="id" sz="1000" b="1">
                <a:solidFill>
                  <a:srgbClr val="B7B7B7"/>
                </a:solidFill>
                <a:latin typeface="Roboto"/>
                <a:ea typeface="Roboto"/>
                <a:cs typeface="Roboto"/>
                <a:sym typeface="Roboto"/>
              </a:rPr>
              <a:t>Basic Formula, Function, Data Formatting, Data Cleansing, &amp; Conditional If Else</a:t>
            </a:r>
            <a:endParaRPr sz="1800">
              <a:solidFill>
                <a:srgbClr val="B7B7B7"/>
              </a:solidFill>
              <a:latin typeface="Roboto"/>
              <a:ea typeface="Roboto"/>
              <a:cs typeface="Roboto"/>
              <a:sym typeface="Roboto"/>
            </a:endParaRPr>
          </a:p>
        </p:txBody>
      </p:sp>
      <p:sp>
        <p:nvSpPr>
          <p:cNvPr id="91" name="Google Shape;91;p15"/>
          <p:cNvSpPr txBox="1"/>
          <p:nvPr/>
        </p:nvSpPr>
        <p:spPr>
          <a:xfrm>
            <a:off x="811300" y="1883700"/>
            <a:ext cx="624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800">
                <a:latin typeface="Roboto"/>
                <a:ea typeface="Roboto"/>
                <a:cs typeface="Roboto"/>
                <a:sym typeface="Roboto"/>
              </a:rPr>
              <a:t>Part 2: Melakukan Validasi dan Membuat Visualisasi Data</a:t>
            </a:r>
            <a:endParaRPr sz="1800">
              <a:latin typeface="Roboto"/>
              <a:ea typeface="Roboto"/>
              <a:cs typeface="Roboto"/>
              <a:sym typeface="Roboto"/>
            </a:endParaRPr>
          </a:p>
        </p:txBody>
      </p:sp>
      <p:sp>
        <p:nvSpPr>
          <p:cNvPr id="92" name="Google Shape;92;p15"/>
          <p:cNvSpPr txBox="1">
            <a:spLocks noGrp="1"/>
          </p:cNvSpPr>
          <p:nvPr>
            <p:ph type="ctrTitle" idx="4294967295"/>
          </p:nvPr>
        </p:nvSpPr>
        <p:spPr>
          <a:xfrm>
            <a:off x="829150" y="2093550"/>
            <a:ext cx="3932100" cy="49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800"/>
              <a:buFont typeface="Paytone One"/>
              <a:buNone/>
            </a:pPr>
            <a:r>
              <a:rPr lang="id" sz="1000" b="1">
                <a:solidFill>
                  <a:srgbClr val="B7B7B7"/>
                </a:solidFill>
                <a:latin typeface="Roboto"/>
                <a:ea typeface="Roboto"/>
                <a:cs typeface="Roboto"/>
                <a:sym typeface="Roboto"/>
              </a:rPr>
              <a:t>Data Validation, Data Visualizzation, Vlookup, &amp; Index Match</a:t>
            </a:r>
            <a:endParaRPr sz="1000" b="1" i="0" u="none" strike="noStrike" cap="none">
              <a:solidFill>
                <a:srgbClr val="B7B7B7"/>
              </a:solidFill>
              <a:latin typeface="Roboto"/>
              <a:ea typeface="Roboto"/>
              <a:cs typeface="Roboto"/>
              <a:sym typeface="Roboto"/>
            </a:endParaRPr>
          </a:p>
        </p:txBody>
      </p:sp>
      <p:sp>
        <p:nvSpPr>
          <p:cNvPr id="88" name="Google Shape;88;p15"/>
          <p:cNvSpPr/>
          <p:nvPr/>
        </p:nvSpPr>
        <p:spPr>
          <a:xfrm>
            <a:off x="531075" y="2833838"/>
            <a:ext cx="262800" cy="262800"/>
          </a:xfrm>
          <a:prstGeom prst="ellipse">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5"/>
          <p:cNvSpPr txBox="1"/>
          <p:nvPr/>
        </p:nvSpPr>
        <p:spPr>
          <a:xfrm>
            <a:off x="811300" y="2721900"/>
            <a:ext cx="687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800">
                <a:solidFill>
                  <a:schemeClr val="dk1"/>
                </a:solidFill>
                <a:latin typeface="Roboto"/>
                <a:ea typeface="Roboto"/>
                <a:cs typeface="Roboto"/>
                <a:sym typeface="Roboto"/>
              </a:rPr>
              <a:t>Part 3: Mengolah Data dan Membuat Analisa</a:t>
            </a:r>
            <a:endParaRPr sz="1800">
              <a:latin typeface="Roboto"/>
              <a:ea typeface="Roboto"/>
              <a:cs typeface="Roboto"/>
              <a:sym typeface="Roboto"/>
            </a:endParaRPr>
          </a:p>
        </p:txBody>
      </p:sp>
      <p:sp>
        <p:nvSpPr>
          <p:cNvPr id="94" name="Google Shape;94;p15"/>
          <p:cNvSpPr txBox="1">
            <a:spLocks noGrp="1"/>
          </p:cNvSpPr>
          <p:nvPr>
            <p:ph type="ctrTitle" idx="4294967295"/>
          </p:nvPr>
        </p:nvSpPr>
        <p:spPr>
          <a:xfrm>
            <a:off x="829150" y="2931750"/>
            <a:ext cx="3932100" cy="49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800"/>
              <a:buFont typeface="Paytone One"/>
              <a:buNone/>
            </a:pPr>
            <a:r>
              <a:rPr lang="id" sz="1000" b="1">
                <a:solidFill>
                  <a:srgbClr val="B7B7B7"/>
                </a:solidFill>
                <a:latin typeface="Roboto"/>
                <a:ea typeface="Roboto"/>
                <a:cs typeface="Roboto"/>
                <a:sym typeface="Roboto"/>
              </a:rPr>
              <a:t>Pivot Table, Power Pivot, Macro VBA</a:t>
            </a:r>
            <a:endParaRPr sz="1000" b="1">
              <a:solidFill>
                <a:srgbClr val="B7B7B7"/>
              </a:solidFill>
              <a:latin typeface="Roboto"/>
              <a:ea typeface="Roboto"/>
              <a:cs typeface="Roboto"/>
              <a:sym typeface="Roboto"/>
            </a:endParaRPr>
          </a:p>
        </p:txBody>
      </p:sp>
    </p:spTree>
    <p:extLst>
      <p:ext uri="{BB962C8B-B14F-4D97-AF65-F5344CB8AC3E}">
        <p14:creationId xmlns:p14="http://schemas.microsoft.com/office/powerpoint/2010/main" val="95261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EA90A8-6268-5E46-3967-81504EC4712F}"/>
              </a:ext>
            </a:extLst>
          </p:cNvPr>
          <p:cNvSpPr txBox="1"/>
          <p:nvPr/>
        </p:nvSpPr>
        <p:spPr>
          <a:xfrm>
            <a:off x="0" y="95239"/>
            <a:ext cx="4572000" cy="400110"/>
          </a:xfrm>
          <a:prstGeom prst="rect">
            <a:avLst/>
          </a:prstGeom>
          <a:noFill/>
        </p:spPr>
        <p:txBody>
          <a:bodyPr wrap="square">
            <a:spAutoFit/>
          </a:bodyPr>
          <a:lstStyle/>
          <a:p>
            <a:r>
              <a:rPr lang="en-US" sz="2000" b="1" dirty="0">
                <a:solidFill>
                  <a:schemeClr val="accent5"/>
                </a:solidFill>
              </a:rPr>
              <a:t>Problem Solving 7</a:t>
            </a:r>
            <a:endParaRPr lang="en-ID" sz="2000" b="1" dirty="0">
              <a:solidFill>
                <a:schemeClr val="accent5"/>
              </a:solidFill>
            </a:endParaRPr>
          </a:p>
        </p:txBody>
      </p:sp>
      <p:sp>
        <p:nvSpPr>
          <p:cNvPr id="7" name="TextBox 6">
            <a:extLst>
              <a:ext uri="{FF2B5EF4-FFF2-40B4-BE49-F238E27FC236}">
                <a16:creationId xmlns:a16="http://schemas.microsoft.com/office/drawing/2014/main" id="{786BB7A4-E6CC-79F1-E0CE-970F32449818}"/>
              </a:ext>
            </a:extLst>
          </p:cNvPr>
          <p:cNvSpPr txBox="1"/>
          <p:nvPr/>
        </p:nvSpPr>
        <p:spPr>
          <a:xfrm>
            <a:off x="242455" y="2978463"/>
            <a:ext cx="8735289" cy="1762021"/>
          </a:xfrm>
          <a:prstGeom prst="rect">
            <a:avLst/>
          </a:prstGeom>
          <a:noFill/>
        </p:spPr>
        <p:txBody>
          <a:bodyPr wrap="square" rtlCol="0">
            <a:spAutoFit/>
          </a:bodyPr>
          <a:lstStyle/>
          <a:p>
            <a:pPr algn="just"/>
            <a:r>
              <a:rPr lang="en-US" sz="1050" dirty="0"/>
              <a:t>Agar </a:t>
            </a:r>
            <a:r>
              <a:rPr lang="en-US" sz="1050" dirty="0" err="1"/>
              <a:t>bisa</a:t>
            </a:r>
            <a:r>
              <a:rPr lang="en-US" sz="1050" dirty="0"/>
              <a:t> </a:t>
            </a:r>
            <a:r>
              <a:rPr lang="en-US" sz="1050" dirty="0" err="1"/>
              <a:t>mengetagorikan</a:t>
            </a:r>
            <a:r>
              <a:rPr lang="en-US" sz="1050" dirty="0"/>
              <a:t> </a:t>
            </a:r>
            <a:r>
              <a:rPr lang="en-US" sz="1050" dirty="0" err="1"/>
              <a:t>nilai</a:t>
            </a:r>
            <a:r>
              <a:rPr lang="en-US" sz="1050" dirty="0"/>
              <a:t> </a:t>
            </a:r>
            <a:r>
              <a:rPr lang="en-US" sz="1050" dirty="0" err="1"/>
              <a:t>atau</a:t>
            </a:r>
            <a:r>
              <a:rPr lang="en-US" sz="1050" dirty="0"/>
              <a:t> </a:t>
            </a:r>
            <a:r>
              <a:rPr lang="en-US" sz="1050" dirty="0" err="1"/>
              <a:t>memberikan</a:t>
            </a:r>
            <a:r>
              <a:rPr lang="en-US" sz="1050" dirty="0"/>
              <a:t> grade </a:t>
            </a:r>
            <a:r>
              <a:rPr lang="en-US" sz="1050" dirty="0" err="1"/>
              <a:t>maka</a:t>
            </a:r>
            <a:r>
              <a:rPr lang="en-US" sz="1050" dirty="0"/>
              <a:t> </a:t>
            </a:r>
            <a:r>
              <a:rPr lang="en-US" sz="1050" dirty="0" err="1"/>
              <a:t>perlu</a:t>
            </a:r>
            <a:r>
              <a:rPr lang="en-US" sz="1050" dirty="0"/>
              <a:t> </a:t>
            </a:r>
            <a:r>
              <a:rPr lang="en-US" sz="1050" dirty="0" err="1"/>
              <a:t>diketahui</a:t>
            </a:r>
            <a:r>
              <a:rPr lang="en-US" sz="1050" dirty="0"/>
              <a:t> </a:t>
            </a:r>
            <a:r>
              <a:rPr lang="en-US" sz="1050" dirty="0" err="1"/>
              <a:t>dahulu</a:t>
            </a:r>
            <a:r>
              <a:rPr lang="en-US" sz="1050" dirty="0"/>
              <a:t> </a:t>
            </a:r>
            <a:r>
              <a:rPr lang="en-US" sz="1050" dirty="0" err="1"/>
              <a:t>kritera</a:t>
            </a:r>
            <a:r>
              <a:rPr lang="en-US" sz="1050" dirty="0"/>
              <a:t> </a:t>
            </a:r>
            <a:r>
              <a:rPr lang="en-US" sz="1050" dirty="0" err="1"/>
              <a:t>gradenya.Kriteria</a:t>
            </a:r>
            <a:r>
              <a:rPr lang="en-US" sz="1050" dirty="0"/>
              <a:t> </a:t>
            </a:r>
            <a:r>
              <a:rPr lang="en-US" sz="1050" dirty="0" err="1"/>
              <a:t>gradenya</a:t>
            </a:r>
            <a:r>
              <a:rPr lang="en-US" sz="1050" dirty="0"/>
              <a:t> </a:t>
            </a:r>
            <a:r>
              <a:rPr lang="en-US" sz="1050" dirty="0" err="1"/>
              <a:t>itu</a:t>
            </a:r>
            <a:r>
              <a:rPr lang="en-US" sz="1050" dirty="0"/>
              <a:t> </a:t>
            </a:r>
            <a:r>
              <a:rPr lang="en-US" sz="1050" dirty="0" err="1"/>
              <a:t>dapat</a:t>
            </a:r>
            <a:r>
              <a:rPr lang="en-US" sz="1050" dirty="0"/>
              <a:t> </a:t>
            </a:r>
            <a:r>
              <a:rPr lang="en-US" sz="1050" dirty="0" err="1"/>
              <a:t>diketahui</a:t>
            </a:r>
            <a:r>
              <a:rPr lang="en-US" sz="1050" dirty="0"/>
              <a:t> di sheet </a:t>
            </a:r>
            <a:r>
              <a:rPr lang="en-US" sz="1050" dirty="0" err="1"/>
              <a:t>langkah</a:t>
            </a:r>
            <a:r>
              <a:rPr lang="en-US" sz="1050" dirty="0"/>
              <a:t>. </a:t>
            </a:r>
            <a:r>
              <a:rPr lang="en-US" sz="1050" dirty="0" err="1"/>
              <a:t>Kriterinya</a:t>
            </a:r>
            <a:r>
              <a:rPr lang="en-US" sz="1050" dirty="0"/>
              <a:t> </a:t>
            </a:r>
            <a:r>
              <a:rPr lang="en-US" sz="1050" dirty="0" err="1"/>
              <a:t>ini</a:t>
            </a:r>
            <a:r>
              <a:rPr lang="en-US" sz="1050" dirty="0"/>
              <a:t> </a:t>
            </a:r>
            <a:r>
              <a:rPr lang="en-US" sz="1050" dirty="0" err="1"/>
              <a:t>adalah</a:t>
            </a:r>
            <a:r>
              <a:rPr lang="en-US" sz="1050" dirty="0"/>
              <a:t> </a:t>
            </a:r>
            <a:r>
              <a:rPr lang="en-US" sz="1050" dirty="0" err="1"/>
              <a:t>kondisi</a:t>
            </a:r>
            <a:r>
              <a:rPr lang="en-US" sz="1050" dirty="0"/>
              <a:t> yang </a:t>
            </a:r>
            <a:r>
              <a:rPr lang="en-US" sz="1050" dirty="0" err="1"/>
              <a:t>akan</a:t>
            </a:r>
            <a:r>
              <a:rPr lang="en-US" sz="1050" dirty="0"/>
              <a:t> di </a:t>
            </a:r>
            <a:r>
              <a:rPr lang="en-US" sz="1050" dirty="0" err="1"/>
              <a:t>tampilkan</a:t>
            </a:r>
            <a:r>
              <a:rPr lang="en-US" sz="1050" dirty="0"/>
              <a:t> </a:t>
            </a:r>
            <a:r>
              <a:rPr lang="en-US" sz="1050" dirty="0" err="1"/>
              <a:t>apakah</a:t>
            </a:r>
            <a:r>
              <a:rPr lang="en-US" sz="1050" dirty="0"/>
              <a:t> </a:t>
            </a:r>
            <a:r>
              <a:rPr lang="en-US" sz="1050" dirty="0" err="1"/>
              <a:t>kondisi</a:t>
            </a:r>
            <a:r>
              <a:rPr lang="en-US" sz="1050" dirty="0"/>
              <a:t> </a:t>
            </a:r>
            <a:r>
              <a:rPr lang="en-US" sz="1050" dirty="0" err="1"/>
              <a:t>nilai</a:t>
            </a:r>
            <a:r>
              <a:rPr lang="en-US" sz="1050" dirty="0"/>
              <a:t> </a:t>
            </a:r>
            <a:r>
              <a:rPr lang="en-US" sz="1050" dirty="0" err="1"/>
              <a:t>mahasiswa</a:t>
            </a:r>
            <a:r>
              <a:rPr lang="en-US" sz="1050" dirty="0"/>
              <a:t> </a:t>
            </a:r>
            <a:r>
              <a:rPr lang="en-US" sz="1050" dirty="0" err="1"/>
              <a:t>memenuhi</a:t>
            </a:r>
            <a:r>
              <a:rPr lang="en-US" sz="1050" dirty="0"/>
              <a:t> </a:t>
            </a:r>
            <a:r>
              <a:rPr lang="en-US" sz="1050" dirty="0" err="1"/>
              <a:t>syarat</a:t>
            </a:r>
            <a:r>
              <a:rPr lang="en-US" sz="1050" dirty="0"/>
              <a:t>. Di </a:t>
            </a:r>
            <a:r>
              <a:rPr lang="en-US" sz="1050" dirty="0" err="1"/>
              <a:t>karenakan</a:t>
            </a:r>
            <a:r>
              <a:rPr lang="en-US" sz="1050" dirty="0"/>
              <a:t> </a:t>
            </a:r>
            <a:r>
              <a:rPr lang="en-US" sz="1050" dirty="0" err="1"/>
              <a:t>kriterianya</a:t>
            </a:r>
            <a:r>
              <a:rPr lang="en-US" sz="1050" dirty="0"/>
              <a:t> </a:t>
            </a:r>
            <a:r>
              <a:rPr lang="en-US" sz="1050" dirty="0" err="1"/>
              <a:t>banyak</a:t>
            </a:r>
            <a:r>
              <a:rPr lang="en-US" sz="1050" dirty="0"/>
              <a:t> </a:t>
            </a:r>
            <a:r>
              <a:rPr lang="en-US" sz="1050" dirty="0" err="1"/>
              <a:t>maka</a:t>
            </a:r>
            <a:r>
              <a:rPr lang="en-US" sz="1050" dirty="0"/>
              <a:t> </a:t>
            </a:r>
            <a:r>
              <a:rPr lang="en-US" sz="1050" dirty="0" err="1"/>
              <a:t>digunakan</a:t>
            </a:r>
            <a:r>
              <a:rPr lang="en-US" sz="1050" dirty="0"/>
              <a:t> If </a:t>
            </a:r>
            <a:r>
              <a:rPr lang="en-US" sz="1050" dirty="0" err="1"/>
              <a:t>bertingkat</a:t>
            </a:r>
            <a:r>
              <a:rPr lang="en-US" sz="1050" dirty="0"/>
              <a:t>. </a:t>
            </a:r>
            <a:r>
              <a:rPr lang="en-US" sz="1050" dirty="0" err="1"/>
              <a:t>Gunakan</a:t>
            </a:r>
            <a:r>
              <a:rPr lang="en-US" sz="1050" dirty="0"/>
              <a:t> and </a:t>
            </a:r>
            <a:r>
              <a:rPr lang="en-US" sz="1050" dirty="0" err="1"/>
              <a:t>karena</a:t>
            </a:r>
            <a:r>
              <a:rPr lang="en-US" sz="1050" dirty="0"/>
              <a:t> </a:t>
            </a:r>
            <a:r>
              <a:rPr lang="en-US" sz="1050" dirty="0" err="1"/>
              <a:t>kondisi</a:t>
            </a:r>
            <a:r>
              <a:rPr lang="en-US" sz="1050" dirty="0"/>
              <a:t> yang </a:t>
            </a:r>
            <a:r>
              <a:rPr lang="en-US" sz="1050" dirty="0" err="1"/>
              <a:t>akan</a:t>
            </a:r>
            <a:r>
              <a:rPr lang="en-US" sz="1050" dirty="0"/>
              <a:t> di uji </a:t>
            </a:r>
            <a:r>
              <a:rPr lang="en-US" sz="1050" dirty="0" err="1"/>
              <a:t>ada</a:t>
            </a:r>
            <a:r>
              <a:rPr lang="en-US" sz="1050" dirty="0"/>
              <a:t> 2. </a:t>
            </a:r>
            <a:r>
              <a:rPr lang="en-US" sz="1050" dirty="0" err="1"/>
              <a:t>Perhitungan</a:t>
            </a:r>
            <a:r>
              <a:rPr lang="en-US" sz="1050" dirty="0"/>
              <a:t> </a:t>
            </a:r>
            <a:r>
              <a:rPr lang="en-US" sz="1050" dirty="0" err="1"/>
              <a:t>akan</a:t>
            </a:r>
            <a:r>
              <a:rPr lang="en-US" sz="1050" dirty="0"/>
              <a:t> </a:t>
            </a:r>
            <a:r>
              <a:rPr lang="en-US" sz="1050" dirty="0" err="1"/>
              <a:t>dimulai</a:t>
            </a:r>
            <a:r>
              <a:rPr lang="en-US" sz="1050" dirty="0"/>
              <a:t> pada Q2 yang mana Q2 </a:t>
            </a:r>
            <a:r>
              <a:rPr lang="en-US" sz="1050" dirty="0" err="1"/>
              <a:t>merupakan</a:t>
            </a:r>
            <a:r>
              <a:rPr lang="en-US" sz="1050" dirty="0"/>
              <a:t> baris </a:t>
            </a:r>
            <a:r>
              <a:rPr lang="en-US" sz="1050" dirty="0" err="1"/>
              <a:t>awal</a:t>
            </a:r>
            <a:r>
              <a:rPr lang="en-US" sz="1050" dirty="0"/>
              <a:t> yang </a:t>
            </a:r>
            <a:r>
              <a:rPr lang="en-US" sz="1050" dirty="0" err="1"/>
              <a:t>ingin</a:t>
            </a:r>
            <a:r>
              <a:rPr lang="en-US" sz="1050" dirty="0"/>
              <a:t> </a:t>
            </a:r>
            <a:r>
              <a:rPr lang="en-US" sz="1050" dirty="0" err="1"/>
              <a:t>diketahui</a:t>
            </a:r>
            <a:r>
              <a:rPr lang="en-US" sz="1050" dirty="0"/>
              <a:t> </a:t>
            </a:r>
            <a:r>
              <a:rPr lang="en-US" sz="1050" dirty="0" err="1"/>
              <a:t>kondisinya</a:t>
            </a:r>
            <a:r>
              <a:rPr lang="en-US" sz="1050" dirty="0"/>
              <a:t>. Jika Q2 </a:t>
            </a:r>
            <a:r>
              <a:rPr lang="en-US" sz="1050" dirty="0" err="1"/>
              <a:t>kurang</a:t>
            </a:r>
            <a:r>
              <a:rPr lang="en-US" sz="1050" dirty="0"/>
              <a:t> </a:t>
            </a:r>
            <a:r>
              <a:rPr lang="en-US" sz="1050" dirty="0" err="1"/>
              <a:t>dari</a:t>
            </a:r>
            <a:r>
              <a:rPr lang="en-US" sz="1050" dirty="0"/>
              <a:t> 40 </a:t>
            </a:r>
            <a:r>
              <a:rPr lang="en-US" sz="1050" dirty="0" err="1"/>
              <a:t>maka</a:t>
            </a:r>
            <a:r>
              <a:rPr lang="en-US" sz="1050" dirty="0"/>
              <a:t> </a:t>
            </a:r>
            <a:r>
              <a:rPr lang="en-US" sz="1050" dirty="0" err="1"/>
              <a:t>perhitungan</a:t>
            </a:r>
            <a:r>
              <a:rPr lang="en-US" sz="1050" dirty="0"/>
              <a:t> </a:t>
            </a:r>
            <a:r>
              <a:rPr lang="en-US" sz="1050" dirty="0" err="1"/>
              <a:t>terhenti</a:t>
            </a:r>
            <a:r>
              <a:rPr lang="en-US" sz="1050" dirty="0"/>
              <a:t> </a:t>
            </a:r>
            <a:r>
              <a:rPr lang="en-US" sz="1050" dirty="0" err="1"/>
              <a:t>jika</a:t>
            </a:r>
            <a:r>
              <a:rPr lang="en-US" sz="1050" dirty="0"/>
              <a:t> </a:t>
            </a:r>
            <a:r>
              <a:rPr lang="en-US" sz="1050" dirty="0" err="1"/>
              <a:t>tidak</a:t>
            </a:r>
            <a:r>
              <a:rPr lang="en-US" sz="1050" dirty="0"/>
              <a:t> </a:t>
            </a:r>
            <a:r>
              <a:rPr lang="en-US" sz="1050" dirty="0" err="1"/>
              <a:t>akan</a:t>
            </a:r>
            <a:r>
              <a:rPr lang="en-US" sz="1050" dirty="0"/>
              <a:t> </a:t>
            </a:r>
            <a:r>
              <a:rPr lang="en-US" sz="1050" dirty="0" err="1"/>
              <a:t>berlanjut</a:t>
            </a:r>
            <a:r>
              <a:rPr lang="en-US" sz="1050" dirty="0"/>
              <a:t> </a:t>
            </a:r>
            <a:r>
              <a:rPr lang="en-US" sz="1050" dirty="0" err="1"/>
              <a:t>keperhitungan</a:t>
            </a:r>
            <a:r>
              <a:rPr lang="en-US" sz="1050" dirty="0"/>
              <a:t> </a:t>
            </a:r>
            <a:r>
              <a:rPr lang="en-US" sz="1050" dirty="0" err="1"/>
              <a:t>selanjutnya</a:t>
            </a:r>
            <a:r>
              <a:rPr lang="en-US" sz="1050" dirty="0"/>
              <a:t> </a:t>
            </a:r>
            <a:r>
              <a:rPr lang="en-US" sz="1050" dirty="0" err="1"/>
              <a:t>begitu</a:t>
            </a:r>
            <a:r>
              <a:rPr lang="en-US" sz="1050" dirty="0"/>
              <a:t> </a:t>
            </a:r>
            <a:r>
              <a:rPr lang="en-US" sz="1050" dirty="0" err="1"/>
              <a:t>seterusnya</a:t>
            </a:r>
            <a:r>
              <a:rPr lang="en-US" sz="1050" dirty="0"/>
              <a:t> </a:t>
            </a:r>
            <a:r>
              <a:rPr lang="en-US" sz="1050" dirty="0" err="1"/>
              <a:t>sampai</a:t>
            </a:r>
            <a:r>
              <a:rPr lang="en-US" sz="1050" dirty="0"/>
              <a:t> </a:t>
            </a:r>
            <a:r>
              <a:rPr lang="en-US" sz="1050" dirty="0" err="1"/>
              <a:t>dengan</a:t>
            </a:r>
            <a:r>
              <a:rPr lang="en-US" sz="1050" dirty="0"/>
              <a:t> </a:t>
            </a:r>
            <a:r>
              <a:rPr lang="en-US" sz="1050" dirty="0" err="1"/>
              <a:t>kesimpulan</a:t>
            </a:r>
            <a:r>
              <a:rPr lang="en-US" sz="1050" dirty="0"/>
              <a:t> </a:t>
            </a:r>
            <a:r>
              <a:rPr lang="en-US" sz="1050" dirty="0" err="1"/>
              <a:t>akhir</a:t>
            </a:r>
            <a:r>
              <a:rPr lang="en-US" sz="1050" dirty="0"/>
              <a:t> </a:t>
            </a:r>
            <a:r>
              <a:rPr lang="en-US" sz="1050" dirty="0" err="1"/>
              <a:t>seperti</a:t>
            </a:r>
            <a:r>
              <a:rPr lang="en-US" sz="1050" dirty="0"/>
              <a:t> </a:t>
            </a:r>
            <a:r>
              <a:rPr lang="en-US" sz="1050" dirty="0" err="1"/>
              <a:t>contoh</a:t>
            </a:r>
            <a:r>
              <a:rPr lang="en-US" sz="1050" dirty="0"/>
              <a:t> </a:t>
            </a:r>
            <a:r>
              <a:rPr lang="en-US" sz="1050" dirty="0" err="1"/>
              <a:t>diatas</a:t>
            </a:r>
            <a:r>
              <a:rPr lang="en-US" sz="1050" dirty="0"/>
              <a:t>. </a:t>
            </a:r>
            <a:r>
              <a:rPr lang="en-US" sz="1050" dirty="0" err="1"/>
              <a:t>Gunakan</a:t>
            </a:r>
            <a:r>
              <a:rPr lang="en-US" sz="1050" dirty="0"/>
              <a:t> juga drag mouse </a:t>
            </a:r>
            <a:r>
              <a:rPr lang="en-US" sz="1050" dirty="0" err="1"/>
              <a:t>untuk</a:t>
            </a:r>
            <a:r>
              <a:rPr lang="en-US" sz="1050" dirty="0"/>
              <a:t> </a:t>
            </a:r>
            <a:r>
              <a:rPr lang="en-US" sz="1050" dirty="0" err="1"/>
              <a:t>mengetahui</a:t>
            </a:r>
            <a:r>
              <a:rPr lang="en-US" sz="1050" dirty="0"/>
              <a:t> </a:t>
            </a:r>
            <a:r>
              <a:rPr lang="en-US" sz="1050" dirty="0" err="1"/>
              <a:t>kondisi</a:t>
            </a:r>
            <a:r>
              <a:rPr lang="en-US" sz="1050" dirty="0"/>
              <a:t> </a:t>
            </a:r>
            <a:r>
              <a:rPr lang="en-US" sz="1050" dirty="0" err="1"/>
              <a:t>nilai</a:t>
            </a:r>
            <a:r>
              <a:rPr lang="en-US" sz="1050" dirty="0"/>
              <a:t> </a:t>
            </a:r>
            <a:r>
              <a:rPr lang="en-US" sz="1050" dirty="0" err="1"/>
              <a:t>dari</a:t>
            </a:r>
            <a:r>
              <a:rPr lang="en-US" sz="1050" dirty="0"/>
              <a:t> </a:t>
            </a:r>
            <a:r>
              <a:rPr lang="en-US" sz="1050" dirty="0" err="1"/>
              <a:t>mahaswa</a:t>
            </a:r>
            <a:r>
              <a:rPr lang="en-US" sz="1050" dirty="0"/>
              <a:t> yang lain.</a:t>
            </a:r>
          </a:p>
          <a:p>
            <a:endParaRPr lang="en-US" sz="1050" dirty="0"/>
          </a:p>
          <a:p>
            <a:r>
              <a:rPr lang="en-US" sz="1050" dirty="0">
                <a:highlight>
                  <a:srgbClr val="00FF00"/>
                </a:highlight>
              </a:rPr>
              <a:t>=IF(Q2&lt;=40;"E";IF(AND(Q2&gt;=40,01;Q2&lt;=60);"D";IF(AND(Q2&gt;=60,01;Q2&lt;=70);"C";</a:t>
            </a:r>
          </a:p>
          <a:p>
            <a:r>
              <a:rPr lang="en-US" sz="1050" dirty="0">
                <a:highlight>
                  <a:srgbClr val="00FF00"/>
                </a:highlight>
              </a:rPr>
              <a:t>IF(AND(Q2&gt;=70,01;Q2&lt;=80);"B";"A"))))</a:t>
            </a:r>
          </a:p>
          <a:p>
            <a:endParaRPr lang="en-US" dirty="0"/>
          </a:p>
        </p:txBody>
      </p:sp>
      <p:pic>
        <p:nvPicPr>
          <p:cNvPr id="9" name="Picture 8">
            <a:extLst>
              <a:ext uri="{FF2B5EF4-FFF2-40B4-BE49-F238E27FC236}">
                <a16:creationId xmlns:a16="http://schemas.microsoft.com/office/drawing/2014/main" id="{AB392DBE-38D5-4BAC-D5DC-0856AF5C3EAA}"/>
              </a:ext>
            </a:extLst>
          </p:cNvPr>
          <p:cNvPicPr>
            <a:picLocks noChangeAspect="1"/>
          </p:cNvPicPr>
          <p:nvPr/>
        </p:nvPicPr>
        <p:blipFill>
          <a:blip r:embed="rId2"/>
          <a:stretch>
            <a:fillRect/>
          </a:stretch>
        </p:blipFill>
        <p:spPr>
          <a:xfrm>
            <a:off x="852988" y="915750"/>
            <a:ext cx="6523099" cy="1656000"/>
          </a:xfrm>
          <a:prstGeom prst="rect">
            <a:avLst/>
          </a:prstGeom>
        </p:spPr>
      </p:pic>
    </p:spTree>
    <p:extLst>
      <p:ext uri="{BB962C8B-B14F-4D97-AF65-F5344CB8AC3E}">
        <p14:creationId xmlns:p14="http://schemas.microsoft.com/office/powerpoint/2010/main" val="184203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7EDB2-8A90-2978-CC0D-201130EE0B1F}"/>
              </a:ext>
            </a:extLst>
          </p:cNvPr>
          <p:cNvSpPr txBox="1"/>
          <p:nvPr/>
        </p:nvSpPr>
        <p:spPr>
          <a:xfrm>
            <a:off x="0" y="38587"/>
            <a:ext cx="1850186" cy="400110"/>
          </a:xfrm>
          <a:prstGeom prst="rect">
            <a:avLst/>
          </a:prstGeom>
          <a:noFill/>
        </p:spPr>
        <p:txBody>
          <a:bodyPr wrap="none" rtlCol="0">
            <a:spAutoFit/>
          </a:bodyPr>
          <a:lstStyle/>
          <a:p>
            <a:r>
              <a:rPr lang="en-US" sz="2000" b="1" dirty="0">
                <a:solidFill>
                  <a:schemeClr val="accent5"/>
                </a:solidFill>
              </a:rPr>
              <a:t>Final Result 1</a:t>
            </a:r>
            <a:endParaRPr lang="en-ID" sz="2000" b="1" dirty="0">
              <a:solidFill>
                <a:schemeClr val="accent5"/>
              </a:solidFill>
            </a:endParaRPr>
          </a:p>
        </p:txBody>
      </p:sp>
      <p:sp>
        <p:nvSpPr>
          <p:cNvPr id="4" name="TextBox 3">
            <a:extLst>
              <a:ext uri="{FF2B5EF4-FFF2-40B4-BE49-F238E27FC236}">
                <a16:creationId xmlns:a16="http://schemas.microsoft.com/office/drawing/2014/main" id="{E9BDE200-2442-3AF0-1204-75FD0761808B}"/>
              </a:ext>
            </a:extLst>
          </p:cNvPr>
          <p:cNvSpPr txBox="1"/>
          <p:nvPr/>
        </p:nvSpPr>
        <p:spPr>
          <a:xfrm>
            <a:off x="55419" y="3165920"/>
            <a:ext cx="8999999" cy="1631216"/>
          </a:xfrm>
          <a:prstGeom prst="rect">
            <a:avLst/>
          </a:prstGeom>
          <a:noFill/>
        </p:spPr>
        <p:txBody>
          <a:bodyPr wrap="square" rtlCol="0">
            <a:spAutoFit/>
          </a:bodyPr>
          <a:lstStyle/>
          <a:p>
            <a:pPr algn="just"/>
            <a:r>
              <a:rPr lang="en-ID" sz="1000" dirty="0" err="1"/>
              <a:t>Untuk</a:t>
            </a:r>
            <a:r>
              <a:rPr lang="en-ID" sz="1000" dirty="0"/>
              <a:t> </a:t>
            </a:r>
            <a:r>
              <a:rPr lang="en-ID" sz="1000" dirty="0" err="1"/>
              <a:t>mengetahui</a:t>
            </a:r>
            <a:r>
              <a:rPr lang="en-ID" sz="1000" dirty="0"/>
              <a:t> </a:t>
            </a:r>
            <a:r>
              <a:rPr lang="en-ID" sz="1000" dirty="0" err="1"/>
              <a:t>jumlah</a:t>
            </a:r>
            <a:r>
              <a:rPr lang="en-ID" sz="1000" dirty="0"/>
              <a:t> rata </a:t>
            </a:r>
            <a:r>
              <a:rPr lang="en-ID" sz="1000" dirty="0" err="1"/>
              <a:t>nilai</a:t>
            </a:r>
            <a:r>
              <a:rPr lang="en-ID" sz="1000" dirty="0"/>
              <a:t> </a:t>
            </a:r>
            <a:r>
              <a:rPr lang="en-ID" sz="1000" dirty="0" err="1"/>
              <a:t>uts</a:t>
            </a:r>
            <a:r>
              <a:rPr lang="en-ID" sz="1000" dirty="0"/>
              <a:t> </a:t>
            </a:r>
            <a:r>
              <a:rPr lang="en-ID" sz="1000" dirty="0" err="1"/>
              <a:t>statistika</a:t>
            </a:r>
            <a:r>
              <a:rPr lang="en-ID" sz="1000" dirty="0"/>
              <a:t> </a:t>
            </a:r>
            <a:r>
              <a:rPr lang="en-ID" sz="1000" dirty="0" err="1"/>
              <a:t>maka</a:t>
            </a:r>
            <a:r>
              <a:rPr lang="en-ID" sz="1000" dirty="0"/>
              <a:t> </a:t>
            </a:r>
            <a:r>
              <a:rPr lang="en-ID" sz="1000" dirty="0" err="1"/>
              <a:t>perlu</a:t>
            </a:r>
            <a:r>
              <a:rPr lang="en-ID" sz="1000" dirty="0"/>
              <a:t> </a:t>
            </a:r>
            <a:r>
              <a:rPr lang="en-ID" sz="1000" dirty="0" err="1"/>
              <a:t>menggunakan</a:t>
            </a:r>
            <a:r>
              <a:rPr lang="en-ID" sz="1000" dirty="0"/>
              <a:t> </a:t>
            </a:r>
            <a:r>
              <a:rPr lang="en-ID" sz="1000" dirty="0" err="1"/>
              <a:t>fungsi</a:t>
            </a:r>
            <a:r>
              <a:rPr lang="en-ID" sz="1000" dirty="0"/>
              <a:t> </a:t>
            </a:r>
            <a:r>
              <a:rPr lang="en-ID" sz="1000" dirty="0" err="1"/>
              <a:t>averagif</a:t>
            </a:r>
            <a:r>
              <a:rPr lang="en-ID" sz="1000" dirty="0"/>
              <a:t>. </a:t>
            </a:r>
            <a:r>
              <a:rPr lang="en-ID" sz="1000" dirty="0" err="1"/>
              <a:t>Sebelum</a:t>
            </a:r>
            <a:r>
              <a:rPr lang="en-ID" sz="1000" dirty="0"/>
              <a:t> </a:t>
            </a:r>
            <a:r>
              <a:rPr lang="en-ID" sz="1000" dirty="0" err="1"/>
              <a:t>menggunakan</a:t>
            </a:r>
            <a:r>
              <a:rPr lang="en-ID" sz="1000" dirty="0"/>
              <a:t> </a:t>
            </a:r>
            <a:r>
              <a:rPr lang="en-ID" sz="1000" dirty="0" err="1"/>
              <a:t>averagif</a:t>
            </a:r>
            <a:r>
              <a:rPr lang="en-ID" sz="1000" dirty="0"/>
              <a:t>  </a:t>
            </a:r>
            <a:r>
              <a:rPr lang="en-ID" sz="1000" dirty="0" err="1"/>
              <a:t>maka</a:t>
            </a:r>
            <a:r>
              <a:rPr lang="en-ID" sz="1000" dirty="0"/>
              <a:t> </a:t>
            </a:r>
            <a:r>
              <a:rPr lang="en-ID" sz="1000" dirty="0" err="1"/>
              <a:t>perlu</a:t>
            </a:r>
            <a:r>
              <a:rPr lang="en-ID" sz="1000" dirty="0"/>
              <a:t> </a:t>
            </a:r>
            <a:r>
              <a:rPr lang="en-ID" sz="1000" dirty="0" err="1"/>
              <a:t>mengetahui</a:t>
            </a:r>
            <a:r>
              <a:rPr lang="en-ID" sz="1000" dirty="0"/>
              <a:t> </a:t>
            </a:r>
            <a:r>
              <a:rPr lang="en-ID" sz="1000" dirty="0" err="1"/>
              <a:t>rentang</a:t>
            </a:r>
            <a:r>
              <a:rPr lang="en-ID" sz="1000" dirty="0"/>
              <a:t> yang </a:t>
            </a:r>
            <a:r>
              <a:rPr lang="en-ID" sz="1000" dirty="0" err="1"/>
              <a:t>mau</a:t>
            </a:r>
            <a:r>
              <a:rPr lang="en-ID" sz="1000" dirty="0"/>
              <a:t> di rata </a:t>
            </a:r>
            <a:r>
              <a:rPr lang="en-ID" sz="1000" dirty="0" err="1"/>
              <a:t>ratakan</a:t>
            </a:r>
            <a:r>
              <a:rPr lang="en-ID" sz="1000" dirty="0"/>
              <a:t>  </a:t>
            </a:r>
            <a:r>
              <a:rPr lang="en-ID" sz="1000" dirty="0" err="1"/>
              <a:t>terlebih</a:t>
            </a:r>
            <a:r>
              <a:rPr lang="en-ID" sz="1000" dirty="0"/>
              <a:t> </a:t>
            </a:r>
            <a:r>
              <a:rPr lang="en-ID" sz="1000" dirty="0" err="1"/>
              <a:t>dahulu</a:t>
            </a:r>
            <a:r>
              <a:rPr lang="en-ID" sz="1000" dirty="0"/>
              <a:t> yang </a:t>
            </a:r>
            <a:r>
              <a:rPr lang="en-ID" sz="1000" dirty="0" err="1"/>
              <a:t>dimana</a:t>
            </a:r>
            <a:r>
              <a:rPr lang="en-ID" sz="1000" dirty="0"/>
              <a:t>  </a:t>
            </a:r>
            <a:r>
              <a:rPr lang="en-ID" sz="1000" dirty="0" err="1"/>
              <a:t>rentang</a:t>
            </a:r>
            <a:r>
              <a:rPr lang="en-ID" sz="1000" dirty="0"/>
              <a:t> </a:t>
            </a:r>
            <a:r>
              <a:rPr lang="en-ID" sz="1000" dirty="0" err="1"/>
              <a:t>ini</a:t>
            </a:r>
            <a:r>
              <a:rPr lang="en-ID" sz="1000" dirty="0"/>
              <a:t> </a:t>
            </a:r>
            <a:r>
              <a:rPr lang="en-ID" sz="1000" dirty="0" err="1"/>
              <a:t>akan</a:t>
            </a:r>
            <a:r>
              <a:rPr lang="en-ID" sz="1000" dirty="0"/>
              <a:t> </a:t>
            </a:r>
            <a:r>
              <a:rPr lang="en-ID" sz="1000" dirty="0" err="1"/>
              <a:t>dijadikan</a:t>
            </a:r>
            <a:r>
              <a:rPr lang="en-ID" sz="1000" dirty="0"/>
              <a:t> </a:t>
            </a:r>
            <a:r>
              <a:rPr lang="en-ID" sz="1000" dirty="0" err="1"/>
              <a:t>tempat</a:t>
            </a:r>
            <a:r>
              <a:rPr lang="en-ID" sz="1000" dirty="0"/>
              <a:t> </a:t>
            </a:r>
            <a:r>
              <a:rPr lang="en-ID" sz="1000" dirty="0" err="1"/>
              <a:t>perhitungan</a:t>
            </a:r>
            <a:r>
              <a:rPr lang="en-ID" sz="1000" dirty="0"/>
              <a:t> rata </a:t>
            </a:r>
            <a:r>
              <a:rPr lang="en-ID" sz="1000" dirty="0" err="1"/>
              <a:t>ratanya</a:t>
            </a:r>
            <a:r>
              <a:rPr lang="en-ID" sz="1000" dirty="0"/>
              <a:t>. </a:t>
            </a:r>
            <a:r>
              <a:rPr lang="en-ID" sz="1000" dirty="0" err="1"/>
              <a:t>Rentang</a:t>
            </a:r>
            <a:r>
              <a:rPr lang="en-ID" sz="1000" dirty="0"/>
              <a:t> </a:t>
            </a:r>
            <a:r>
              <a:rPr lang="en-ID" sz="1000" dirty="0" err="1"/>
              <a:t>ini</a:t>
            </a:r>
            <a:r>
              <a:rPr lang="en-ID" sz="1000" dirty="0"/>
              <a:t> </a:t>
            </a:r>
            <a:r>
              <a:rPr lang="en-ID" sz="1000" dirty="0" err="1"/>
              <a:t>terletak</a:t>
            </a:r>
            <a:r>
              <a:rPr lang="en-ID" sz="1000" dirty="0"/>
              <a:t> </a:t>
            </a:r>
            <a:r>
              <a:rPr lang="en-ID" sz="1000" dirty="0" err="1"/>
              <a:t>disheet</a:t>
            </a:r>
            <a:r>
              <a:rPr lang="en-ID" sz="1000" dirty="0"/>
              <a:t> personal post </a:t>
            </a:r>
            <a:r>
              <a:rPr lang="en-ID" sz="1000" dirty="0" err="1"/>
              <a:t>teks</a:t>
            </a:r>
            <a:r>
              <a:rPr lang="en-ID" sz="1000" dirty="0"/>
              <a:t>. </a:t>
            </a:r>
            <a:r>
              <a:rPr lang="en-ID" sz="1000" dirty="0" err="1"/>
              <a:t>Rentang</a:t>
            </a:r>
            <a:r>
              <a:rPr lang="en-ID" sz="1000" dirty="0"/>
              <a:t> </a:t>
            </a:r>
            <a:r>
              <a:rPr lang="en-ID" sz="1000" dirty="0" err="1"/>
              <a:t>tersebut</a:t>
            </a:r>
            <a:r>
              <a:rPr lang="en-ID" sz="1000" dirty="0"/>
              <a:t> yang di </a:t>
            </a:r>
            <a:r>
              <a:rPr lang="en-ID" sz="1000" dirty="0" err="1"/>
              <a:t>maksud</a:t>
            </a:r>
            <a:r>
              <a:rPr lang="en-ID" sz="1000" dirty="0"/>
              <a:t> </a:t>
            </a:r>
            <a:r>
              <a:rPr lang="en-ID" sz="1000" dirty="0" err="1"/>
              <a:t>adalah</a:t>
            </a:r>
            <a:r>
              <a:rPr lang="en-ID" sz="1000" dirty="0"/>
              <a:t> 'Personal Teks 2'!I2:I1001. </a:t>
            </a:r>
            <a:r>
              <a:rPr lang="en-ID" sz="1000" dirty="0" err="1"/>
              <a:t>Setelah</a:t>
            </a:r>
            <a:r>
              <a:rPr lang="en-ID" sz="1000" dirty="0"/>
              <a:t> </a:t>
            </a:r>
            <a:r>
              <a:rPr lang="en-ID" sz="1000" dirty="0" err="1"/>
              <a:t>itu</a:t>
            </a:r>
            <a:r>
              <a:rPr lang="en-ID" sz="1000" dirty="0"/>
              <a:t> </a:t>
            </a:r>
            <a:r>
              <a:rPr lang="en-ID" sz="1000" dirty="0" err="1"/>
              <a:t>perlu</a:t>
            </a:r>
            <a:r>
              <a:rPr lang="en-ID" sz="1000" dirty="0"/>
              <a:t> juga </a:t>
            </a:r>
            <a:r>
              <a:rPr lang="en-ID" sz="1000" dirty="0" err="1"/>
              <a:t>mencari</a:t>
            </a:r>
            <a:r>
              <a:rPr lang="en-ID" sz="1000" dirty="0"/>
              <a:t> </a:t>
            </a:r>
            <a:r>
              <a:rPr lang="en-ID" sz="1000" dirty="0" err="1"/>
              <a:t>rentang</a:t>
            </a:r>
            <a:r>
              <a:rPr lang="en-ID" sz="1000" dirty="0"/>
              <a:t> </a:t>
            </a:r>
            <a:r>
              <a:rPr lang="en-ID" sz="1000" dirty="0" err="1"/>
              <a:t>kriteria</a:t>
            </a:r>
            <a:r>
              <a:rPr lang="en-ID" sz="1000" dirty="0"/>
              <a:t> yang </a:t>
            </a:r>
            <a:r>
              <a:rPr lang="en-ID" sz="1000" dirty="0" err="1"/>
              <a:t>ingin</a:t>
            </a:r>
            <a:r>
              <a:rPr lang="en-ID" sz="1000" dirty="0"/>
              <a:t> </a:t>
            </a:r>
            <a:r>
              <a:rPr lang="en-ID" sz="1000" dirty="0" err="1"/>
              <a:t>dicocokan</a:t>
            </a:r>
            <a:r>
              <a:rPr lang="en-ID" sz="1000" dirty="0"/>
              <a:t> </a:t>
            </a:r>
            <a:r>
              <a:rPr lang="en-ID" sz="1000" dirty="0" err="1"/>
              <a:t>dengan</a:t>
            </a:r>
            <a:r>
              <a:rPr lang="en-ID" sz="1000" dirty="0"/>
              <a:t> </a:t>
            </a:r>
            <a:r>
              <a:rPr lang="en-ID" sz="1000" dirty="0" err="1"/>
              <a:t>kriteria</a:t>
            </a:r>
            <a:r>
              <a:rPr lang="en-ID" sz="1000" dirty="0"/>
              <a:t> </a:t>
            </a:r>
            <a:r>
              <a:rPr lang="en-ID" sz="1000" dirty="0" err="1"/>
              <a:t>syarat</a:t>
            </a:r>
            <a:r>
              <a:rPr lang="en-ID" sz="1000" dirty="0"/>
              <a:t>. </a:t>
            </a:r>
            <a:r>
              <a:rPr lang="en-ID" sz="1000" dirty="0" err="1"/>
              <a:t>disini</a:t>
            </a:r>
            <a:r>
              <a:rPr lang="en-ID" sz="1000" dirty="0"/>
              <a:t> 'Personal Teks 2'!E2:E1001 yang </a:t>
            </a:r>
            <a:r>
              <a:rPr lang="en-ID" sz="1000" dirty="0" err="1"/>
              <a:t>akan</a:t>
            </a:r>
            <a:r>
              <a:rPr lang="en-ID" sz="1000" dirty="0"/>
              <a:t> </a:t>
            </a:r>
            <a:r>
              <a:rPr lang="en-ID" sz="1000" dirty="0" err="1"/>
              <a:t>dijadikan</a:t>
            </a:r>
            <a:r>
              <a:rPr lang="en-ID" sz="1000" dirty="0"/>
              <a:t> </a:t>
            </a:r>
            <a:r>
              <a:rPr lang="en-ID" sz="1000" dirty="0" err="1"/>
              <a:t>rentangya</a:t>
            </a:r>
            <a:r>
              <a:rPr lang="en-ID" sz="1000" dirty="0"/>
              <a:t>. </a:t>
            </a:r>
            <a:r>
              <a:rPr lang="en-ID" sz="1000" dirty="0" err="1"/>
              <a:t>Sementara</a:t>
            </a:r>
            <a:r>
              <a:rPr lang="en-ID" sz="1000" dirty="0"/>
              <a:t> kata </a:t>
            </a:r>
            <a:r>
              <a:rPr lang="en-ID" sz="1000" dirty="0" err="1"/>
              <a:t>kunci</a:t>
            </a:r>
            <a:r>
              <a:rPr lang="en-ID" sz="1000" dirty="0"/>
              <a:t> </a:t>
            </a:r>
            <a:r>
              <a:rPr lang="en-ID" sz="1000" dirty="0" err="1"/>
              <a:t>atau</a:t>
            </a:r>
            <a:r>
              <a:rPr lang="en-ID" sz="1000" dirty="0"/>
              <a:t> </a:t>
            </a:r>
            <a:r>
              <a:rPr lang="en-ID" sz="1000" dirty="0" err="1"/>
              <a:t>kriteria</a:t>
            </a:r>
            <a:r>
              <a:rPr lang="en-ID" sz="1000" dirty="0"/>
              <a:t> yang </a:t>
            </a:r>
            <a:r>
              <a:rPr lang="en-ID" sz="1000" dirty="0" err="1"/>
              <a:t>ingin</a:t>
            </a:r>
            <a:r>
              <a:rPr lang="en-ID" sz="1000" dirty="0"/>
              <a:t> </a:t>
            </a:r>
            <a:r>
              <a:rPr lang="en-ID" sz="1000" dirty="0" err="1"/>
              <a:t>dicari</a:t>
            </a:r>
            <a:r>
              <a:rPr lang="en-ID" sz="1000" dirty="0"/>
              <a:t> </a:t>
            </a:r>
            <a:r>
              <a:rPr lang="en-ID" sz="1000" dirty="0" err="1"/>
              <a:t>sudah</a:t>
            </a:r>
            <a:r>
              <a:rPr lang="en-ID" sz="1000" dirty="0"/>
              <a:t> </a:t>
            </a:r>
            <a:r>
              <a:rPr lang="en-ID" sz="1000" dirty="0" err="1"/>
              <a:t>diketahui</a:t>
            </a:r>
            <a:r>
              <a:rPr lang="en-ID" sz="1000" dirty="0"/>
              <a:t> </a:t>
            </a:r>
            <a:r>
              <a:rPr lang="en-ID" sz="1000" dirty="0" err="1"/>
              <a:t>sebelumnya</a:t>
            </a:r>
            <a:r>
              <a:rPr lang="en-ID" sz="1000" dirty="0"/>
              <a:t> </a:t>
            </a:r>
            <a:r>
              <a:rPr lang="en-ID" sz="1000" dirty="0" err="1"/>
              <a:t>yaitu</a:t>
            </a:r>
            <a:r>
              <a:rPr lang="en-ID" sz="1000" dirty="0"/>
              <a:t> </a:t>
            </a:r>
            <a:r>
              <a:rPr lang="en-ID" sz="1000" dirty="0" err="1"/>
              <a:t>statistika</a:t>
            </a:r>
            <a:r>
              <a:rPr lang="en-ID" sz="1000" dirty="0"/>
              <a:t>.</a:t>
            </a:r>
          </a:p>
          <a:p>
            <a:pPr algn="just"/>
            <a:endParaRPr lang="en-ID" sz="1000" dirty="0"/>
          </a:p>
          <a:p>
            <a:pPr algn="just"/>
            <a:r>
              <a:rPr lang="en-ID" sz="1000" dirty="0" err="1"/>
              <a:t>Kemudian</a:t>
            </a:r>
            <a:r>
              <a:rPr lang="en-ID" sz="1000" dirty="0"/>
              <a:t> </a:t>
            </a:r>
            <a:r>
              <a:rPr lang="en-ID" sz="1000" dirty="0" err="1"/>
              <a:t>untuk</a:t>
            </a:r>
            <a:r>
              <a:rPr lang="en-ID" sz="1000" dirty="0"/>
              <a:t> </a:t>
            </a:r>
            <a:r>
              <a:rPr lang="en-ID" sz="1000" dirty="0" err="1"/>
              <a:t>pembulatannya</a:t>
            </a:r>
            <a:r>
              <a:rPr lang="en-ID" sz="1000" dirty="0"/>
              <a:t> </a:t>
            </a:r>
            <a:r>
              <a:rPr lang="en-ID" sz="1000" dirty="0" err="1"/>
              <a:t>menggunakan</a:t>
            </a:r>
            <a:r>
              <a:rPr lang="en-ID" sz="1000" dirty="0"/>
              <a:t> </a:t>
            </a:r>
            <a:r>
              <a:rPr lang="en-ID" sz="1000" dirty="0" err="1"/>
              <a:t>fungsi</a:t>
            </a:r>
            <a:r>
              <a:rPr lang="en-ID" sz="1000" dirty="0"/>
              <a:t> round yang </a:t>
            </a:r>
            <a:r>
              <a:rPr lang="en-ID" sz="1000" dirty="0" err="1"/>
              <a:t>dimana</a:t>
            </a:r>
            <a:r>
              <a:rPr lang="en-ID" sz="1000" dirty="0"/>
              <a:t> </a:t>
            </a:r>
            <a:r>
              <a:rPr lang="en-ID" sz="1000" dirty="0" err="1"/>
              <a:t>hasil</a:t>
            </a:r>
            <a:r>
              <a:rPr lang="en-ID" sz="1000" dirty="0"/>
              <a:t> </a:t>
            </a:r>
            <a:r>
              <a:rPr lang="en-ID" sz="1000" dirty="0" err="1"/>
              <a:t>perhitungan</a:t>
            </a:r>
            <a:r>
              <a:rPr lang="en-ID" sz="1000" dirty="0"/>
              <a:t> </a:t>
            </a:r>
            <a:r>
              <a:rPr lang="en-ID" sz="1000" dirty="0" err="1"/>
              <a:t>averageif</a:t>
            </a:r>
            <a:r>
              <a:rPr lang="en-ID" sz="1000" dirty="0"/>
              <a:t> </a:t>
            </a:r>
            <a:r>
              <a:rPr lang="en-ID" sz="1000" dirty="0" err="1"/>
              <a:t>akan</a:t>
            </a:r>
            <a:r>
              <a:rPr lang="en-ID" sz="1000" dirty="0"/>
              <a:t> </a:t>
            </a:r>
            <a:r>
              <a:rPr lang="en-ID" sz="1000" dirty="0" err="1"/>
              <a:t>dijadikan</a:t>
            </a:r>
            <a:r>
              <a:rPr lang="en-ID" sz="1000" dirty="0"/>
              <a:t> argument number. </a:t>
            </a:r>
            <a:r>
              <a:rPr lang="en-ID" sz="1000" dirty="0" err="1"/>
              <a:t>Gunakan</a:t>
            </a:r>
            <a:r>
              <a:rPr lang="en-ID" sz="1000" dirty="0"/>
              <a:t> </a:t>
            </a:r>
            <a:r>
              <a:rPr lang="en-ID" sz="1000" dirty="0" err="1"/>
              <a:t>angka</a:t>
            </a:r>
            <a:r>
              <a:rPr lang="en-ID" sz="1000" dirty="0"/>
              <a:t> dua </a:t>
            </a:r>
            <a:r>
              <a:rPr lang="en-ID" sz="1000" dirty="0" err="1"/>
              <a:t>untuk</a:t>
            </a:r>
            <a:r>
              <a:rPr lang="en-ID" sz="1000" dirty="0"/>
              <a:t> </a:t>
            </a:r>
            <a:r>
              <a:rPr lang="en-ID" sz="1000" dirty="0" err="1"/>
              <a:t>membulatkannya</a:t>
            </a:r>
            <a:r>
              <a:rPr lang="en-ID" sz="1000" dirty="0"/>
              <a:t> </a:t>
            </a:r>
            <a:r>
              <a:rPr lang="en-ID" sz="1000" dirty="0" err="1"/>
              <a:t>menjadi</a:t>
            </a:r>
            <a:r>
              <a:rPr lang="en-ID" sz="1000" dirty="0"/>
              <a:t> 2 digit. Dari </a:t>
            </a:r>
            <a:r>
              <a:rPr lang="en-ID" sz="1000" dirty="0" err="1"/>
              <a:t>penjabaran</a:t>
            </a:r>
            <a:r>
              <a:rPr lang="en-ID" sz="1000" dirty="0"/>
              <a:t> </a:t>
            </a:r>
            <a:r>
              <a:rPr lang="en-ID" sz="1000" dirty="0" err="1"/>
              <a:t>tersebut</a:t>
            </a:r>
            <a:r>
              <a:rPr lang="en-ID" sz="1000" dirty="0"/>
              <a:t> </a:t>
            </a:r>
            <a:r>
              <a:rPr lang="en-ID" sz="1000" dirty="0" err="1"/>
              <a:t>dapat</a:t>
            </a:r>
            <a:r>
              <a:rPr lang="en-ID" sz="1000" dirty="0"/>
              <a:t> </a:t>
            </a:r>
            <a:r>
              <a:rPr lang="en-ID" sz="1000" dirty="0" err="1"/>
              <a:t>diketahui</a:t>
            </a:r>
            <a:r>
              <a:rPr lang="en-ID" sz="1000" dirty="0"/>
              <a:t> </a:t>
            </a:r>
            <a:r>
              <a:rPr lang="en-ID" sz="1000" dirty="0" err="1"/>
              <a:t>rumus</a:t>
            </a:r>
            <a:r>
              <a:rPr lang="en-ID" sz="1000" dirty="0"/>
              <a:t> </a:t>
            </a:r>
            <a:r>
              <a:rPr lang="en-ID" sz="1000" dirty="0" err="1"/>
              <a:t>sebagai</a:t>
            </a:r>
            <a:r>
              <a:rPr lang="en-ID" sz="1000" dirty="0"/>
              <a:t> </a:t>
            </a:r>
            <a:r>
              <a:rPr lang="en-ID" sz="1000" dirty="0" err="1"/>
              <a:t>berikut</a:t>
            </a:r>
            <a:r>
              <a:rPr lang="en-ID" sz="1000" dirty="0"/>
              <a:t>:</a:t>
            </a:r>
          </a:p>
          <a:p>
            <a:endParaRPr lang="en-ID" sz="1000" dirty="0"/>
          </a:p>
          <a:p>
            <a:r>
              <a:rPr lang="en-ID" sz="1000" dirty="0"/>
              <a:t> </a:t>
            </a:r>
            <a:r>
              <a:rPr lang="en-ID" sz="1000" dirty="0">
                <a:highlight>
                  <a:srgbClr val="00FFFF"/>
                </a:highlight>
              </a:rPr>
              <a:t>=ROUND(AVERAGEIF('Personal Teks 2'!E2:E1001;”Statistika”;'Personal Teks 2'!I2:I1001);2)</a:t>
            </a:r>
          </a:p>
        </p:txBody>
      </p:sp>
      <p:pic>
        <p:nvPicPr>
          <p:cNvPr id="6" name="Picture 5">
            <a:extLst>
              <a:ext uri="{FF2B5EF4-FFF2-40B4-BE49-F238E27FC236}">
                <a16:creationId xmlns:a16="http://schemas.microsoft.com/office/drawing/2014/main" id="{2AFA5BB0-8092-11F8-A684-53D85D898718}"/>
              </a:ext>
            </a:extLst>
          </p:cNvPr>
          <p:cNvPicPr>
            <a:picLocks noChangeAspect="1"/>
          </p:cNvPicPr>
          <p:nvPr/>
        </p:nvPicPr>
        <p:blipFill>
          <a:blip r:embed="rId2"/>
          <a:stretch>
            <a:fillRect/>
          </a:stretch>
        </p:blipFill>
        <p:spPr>
          <a:xfrm>
            <a:off x="1089059" y="457358"/>
            <a:ext cx="9000000" cy="3037784"/>
          </a:xfrm>
          <a:prstGeom prst="rect">
            <a:avLst/>
          </a:prstGeom>
        </p:spPr>
      </p:pic>
    </p:spTree>
    <p:extLst>
      <p:ext uri="{BB962C8B-B14F-4D97-AF65-F5344CB8AC3E}">
        <p14:creationId xmlns:p14="http://schemas.microsoft.com/office/powerpoint/2010/main" val="2704707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20F1F8-A62A-F7E0-7CE3-C9ABDF1E2DA8}"/>
              </a:ext>
            </a:extLst>
          </p:cNvPr>
          <p:cNvSpPr txBox="1"/>
          <p:nvPr/>
        </p:nvSpPr>
        <p:spPr>
          <a:xfrm>
            <a:off x="0" y="0"/>
            <a:ext cx="4572000" cy="400110"/>
          </a:xfrm>
          <a:prstGeom prst="rect">
            <a:avLst/>
          </a:prstGeom>
          <a:noFill/>
        </p:spPr>
        <p:txBody>
          <a:bodyPr wrap="square">
            <a:spAutoFit/>
          </a:bodyPr>
          <a:lstStyle/>
          <a:p>
            <a:r>
              <a:rPr lang="en-US" sz="2000" b="1" dirty="0">
                <a:solidFill>
                  <a:schemeClr val="accent5"/>
                </a:solidFill>
              </a:rPr>
              <a:t>Final Result 2</a:t>
            </a:r>
            <a:endParaRPr lang="en-ID" sz="2000" b="1" dirty="0">
              <a:solidFill>
                <a:schemeClr val="accent5"/>
              </a:solidFill>
            </a:endParaRPr>
          </a:p>
        </p:txBody>
      </p:sp>
      <p:sp>
        <p:nvSpPr>
          <p:cNvPr id="5" name="TextBox 4">
            <a:extLst>
              <a:ext uri="{FF2B5EF4-FFF2-40B4-BE49-F238E27FC236}">
                <a16:creationId xmlns:a16="http://schemas.microsoft.com/office/drawing/2014/main" id="{77622C10-86F6-80DE-7DC9-9265ECC96DE9}"/>
              </a:ext>
            </a:extLst>
          </p:cNvPr>
          <p:cNvSpPr txBox="1"/>
          <p:nvPr/>
        </p:nvSpPr>
        <p:spPr>
          <a:xfrm>
            <a:off x="367146" y="3495739"/>
            <a:ext cx="8478981" cy="707886"/>
          </a:xfrm>
          <a:prstGeom prst="rect">
            <a:avLst/>
          </a:prstGeom>
          <a:noFill/>
        </p:spPr>
        <p:txBody>
          <a:bodyPr wrap="square">
            <a:spAutoFit/>
          </a:bodyPr>
          <a:lstStyle/>
          <a:p>
            <a:r>
              <a:rPr lang="en-ID" sz="1000" dirty="0"/>
              <a:t>Agar </a:t>
            </a:r>
            <a:r>
              <a:rPr lang="en-ID" sz="1000" dirty="0" err="1"/>
              <a:t>bisa</a:t>
            </a:r>
            <a:r>
              <a:rPr lang="en-ID" sz="1000" dirty="0"/>
              <a:t> </a:t>
            </a:r>
            <a:r>
              <a:rPr lang="en-ID" sz="1000" dirty="0" err="1"/>
              <a:t>mendapatkan</a:t>
            </a:r>
            <a:r>
              <a:rPr lang="en-ID" sz="1000" dirty="0"/>
              <a:t> </a:t>
            </a:r>
            <a:r>
              <a:rPr lang="en-ID" sz="1000" dirty="0" err="1"/>
              <a:t>selisih</a:t>
            </a:r>
            <a:r>
              <a:rPr lang="en-ID" sz="1000" dirty="0"/>
              <a:t> </a:t>
            </a:r>
            <a:r>
              <a:rPr lang="en-ID" sz="1000" dirty="0" err="1"/>
              <a:t>ujian</a:t>
            </a:r>
            <a:r>
              <a:rPr lang="en-ID" sz="1000" dirty="0"/>
              <a:t> 4 dan </a:t>
            </a:r>
            <a:r>
              <a:rPr lang="en-ID" sz="1000" dirty="0" err="1"/>
              <a:t>ujian</a:t>
            </a:r>
            <a:r>
              <a:rPr lang="en-ID" sz="1000" dirty="0"/>
              <a:t> 2 </a:t>
            </a:r>
            <a:r>
              <a:rPr lang="en-ID" sz="1000" dirty="0" err="1"/>
              <a:t>maka</a:t>
            </a:r>
            <a:r>
              <a:rPr lang="en-ID" sz="1000" dirty="0"/>
              <a:t> rata </a:t>
            </a:r>
            <a:r>
              <a:rPr lang="en-ID" sz="1000" dirty="0" err="1"/>
              <a:t>rata</a:t>
            </a:r>
            <a:r>
              <a:rPr lang="en-ID" sz="1000" dirty="0"/>
              <a:t> </a:t>
            </a:r>
            <a:r>
              <a:rPr lang="en-ID" sz="1000" dirty="0" err="1"/>
              <a:t>dari</a:t>
            </a:r>
            <a:r>
              <a:rPr lang="en-ID" sz="1000" dirty="0"/>
              <a:t> </a:t>
            </a:r>
            <a:r>
              <a:rPr lang="en-ID" sz="1000" dirty="0" err="1"/>
              <a:t>selisih</a:t>
            </a:r>
            <a:r>
              <a:rPr lang="en-ID" sz="1000" dirty="0"/>
              <a:t> </a:t>
            </a:r>
            <a:r>
              <a:rPr lang="en-ID" sz="1000" dirty="0" err="1"/>
              <a:t>kedua</a:t>
            </a:r>
            <a:r>
              <a:rPr lang="en-ID" sz="1000" dirty="0"/>
              <a:t> </a:t>
            </a:r>
            <a:r>
              <a:rPr lang="en-ID" sz="1000" dirty="0" err="1"/>
              <a:t>kriteria</a:t>
            </a:r>
            <a:r>
              <a:rPr lang="en-ID" sz="1000" dirty="0"/>
              <a:t> </a:t>
            </a:r>
            <a:r>
              <a:rPr lang="en-ID" sz="1000" dirty="0" err="1"/>
              <a:t>tersebut</a:t>
            </a:r>
            <a:r>
              <a:rPr lang="en-ID" sz="1000" dirty="0"/>
              <a:t> </a:t>
            </a:r>
            <a:r>
              <a:rPr lang="en-ID" sz="1000" dirty="0" err="1"/>
              <a:t>dikurang</a:t>
            </a:r>
            <a:r>
              <a:rPr lang="en-ID" sz="1000" dirty="0"/>
              <a:t> </a:t>
            </a:r>
            <a:r>
              <a:rPr lang="en-ID" sz="1000" dirty="0" err="1"/>
              <a:t>dengan</a:t>
            </a:r>
            <a:r>
              <a:rPr lang="en-ID" sz="1000" dirty="0"/>
              <a:t> </a:t>
            </a:r>
            <a:r>
              <a:rPr lang="en-ID" sz="1000" dirty="0" err="1"/>
              <a:t>rumus</a:t>
            </a:r>
            <a:r>
              <a:rPr lang="en-ID" sz="1000" dirty="0"/>
              <a:t> </a:t>
            </a:r>
            <a:r>
              <a:rPr lang="en-ID" sz="1000" dirty="0" err="1"/>
              <a:t>sebagai</a:t>
            </a:r>
            <a:r>
              <a:rPr lang="en-ID" sz="1000" dirty="0"/>
              <a:t> </a:t>
            </a:r>
            <a:r>
              <a:rPr lang="en-ID" sz="1000" dirty="0" err="1"/>
              <a:t>berikut</a:t>
            </a:r>
            <a:r>
              <a:rPr lang="en-ID" sz="1000" dirty="0"/>
              <a:t> :</a:t>
            </a:r>
          </a:p>
          <a:p>
            <a:endParaRPr lang="en-ID" sz="1000" dirty="0"/>
          </a:p>
          <a:p>
            <a:r>
              <a:rPr lang="en-ID" sz="1000" dirty="0">
                <a:highlight>
                  <a:srgbClr val="00FFFF"/>
                </a:highlight>
              </a:rPr>
              <a:t>=ROUND(AVERAGEIFS('Personal Teks 2'!K2:K1001;'Personal Teks 2'!E2:E1001;"Aktuaria")-AVERAGEIFS('Personal Teks 2'!J2:J1001;'Personal Teks 2'!E2:E1001;"Aktuaria");2)</a:t>
            </a:r>
          </a:p>
        </p:txBody>
      </p:sp>
      <p:pic>
        <p:nvPicPr>
          <p:cNvPr id="7" name="Picture 6">
            <a:extLst>
              <a:ext uri="{FF2B5EF4-FFF2-40B4-BE49-F238E27FC236}">
                <a16:creationId xmlns:a16="http://schemas.microsoft.com/office/drawing/2014/main" id="{9AA6A66D-F1B2-124A-2F89-E3EB268A5F3E}"/>
              </a:ext>
            </a:extLst>
          </p:cNvPr>
          <p:cNvPicPr>
            <a:picLocks noChangeAspect="1"/>
          </p:cNvPicPr>
          <p:nvPr/>
        </p:nvPicPr>
        <p:blipFill>
          <a:blip r:embed="rId2"/>
          <a:stretch>
            <a:fillRect/>
          </a:stretch>
        </p:blipFill>
        <p:spPr>
          <a:xfrm>
            <a:off x="512618" y="1360441"/>
            <a:ext cx="7782564" cy="1944000"/>
          </a:xfrm>
          <a:prstGeom prst="rect">
            <a:avLst/>
          </a:prstGeom>
        </p:spPr>
      </p:pic>
    </p:spTree>
    <p:extLst>
      <p:ext uri="{BB962C8B-B14F-4D97-AF65-F5344CB8AC3E}">
        <p14:creationId xmlns:p14="http://schemas.microsoft.com/office/powerpoint/2010/main" val="22223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DC291-231A-FE23-F8D7-8D9E6AB16758}"/>
              </a:ext>
            </a:extLst>
          </p:cNvPr>
          <p:cNvSpPr txBox="1"/>
          <p:nvPr/>
        </p:nvSpPr>
        <p:spPr>
          <a:xfrm>
            <a:off x="-2084" y="0"/>
            <a:ext cx="4572000" cy="400110"/>
          </a:xfrm>
          <a:prstGeom prst="rect">
            <a:avLst/>
          </a:prstGeom>
          <a:noFill/>
        </p:spPr>
        <p:txBody>
          <a:bodyPr wrap="square">
            <a:spAutoFit/>
          </a:bodyPr>
          <a:lstStyle/>
          <a:p>
            <a:r>
              <a:rPr lang="en-US" sz="2000" b="1" dirty="0">
                <a:solidFill>
                  <a:schemeClr val="accent5"/>
                </a:solidFill>
              </a:rPr>
              <a:t>Final Result 3</a:t>
            </a:r>
            <a:endParaRPr lang="en-ID" sz="2000" b="1" dirty="0">
              <a:solidFill>
                <a:schemeClr val="accent5"/>
              </a:solidFill>
            </a:endParaRPr>
          </a:p>
        </p:txBody>
      </p:sp>
      <p:sp>
        <p:nvSpPr>
          <p:cNvPr id="6" name="TextBox 5">
            <a:extLst>
              <a:ext uri="{FF2B5EF4-FFF2-40B4-BE49-F238E27FC236}">
                <a16:creationId xmlns:a16="http://schemas.microsoft.com/office/drawing/2014/main" id="{B6258994-6611-AB94-1BFD-6EEF18472CCD}"/>
              </a:ext>
            </a:extLst>
          </p:cNvPr>
          <p:cNvSpPr txBox="1"/>
          <p:nvPr/>
        </p:nvSpPr>
        <p:spPr>
          <a:xfrm>
            <a:off x="367146" y="3352469"/>
            <a:ext cx="8405541" cy="1323439"/>
          </a:xfrm>
          <a:prstGeom prst="rect">
            <a:avLst/>
          </a:prstGeom>
          <a:noFill/>
        </p:spPr>
        <p:txBody>
          <a:bodyPr wrap="square">
            <a:spAutoFit/>
          </a:bodyPr>
          <a:lstStyle/>
          <a:p>
            <a:pPr algn="just"/>
            <a:r>
              <a:rPr lang="en-ID" sz="1000" dirty="0" err="1"/>
              <a:t>Untuk</a:t>
            </a:r>
            <a:r>
              <a:rPr lang="en-ID" sz="1000" dirty="0"/>
              <a:t> </a:t>
            </a:r>
            <a:r>
              <a:rPr lang="en-ID" sz="1000" dirty="0" err="1"/>
              <a:t>menjumlahkan</a:t>
            </a:r>
            <a:r>
              <a:rPr lang="en-ID" sz="1000" dirty="0"/>
              <a:t> kata </a:t>
            </a:r>
            <a:r>
              <a:rPr lang="en-ID" sz="1000" dirty="0" err="1"/>
              <a:t>tidak</a:t>
            </a:r>
            <a:r>
              <a:rPr lang="en-ID" sz="1000" dirty="0"/>
              <a:t> </a:t>
            </a:r>
            <a:r>
              <a:rPr lang="en-ID" sz="1000" dirty="0" err="1"/>
              <a:t>vailid</a:t>
            </a:r>
            <a:r>
              <a:rPr lang="en-ID" sz="1000" dirty="0"/>
              <a:t> </a:t>
            </a:r>
            <a:r>
              <a:rPr lang="en-ID" sz="1000" dirty="0" err="1"/>
              <a:t>langsung</a:t>
            </a:r>
            <a:r>
              <a:rPr lang="en-ID" sz="1000" dirty="0"/>
              <a:t> </a:t>
            </a:r>
            <a:r>
              <a:rPr lang="en-ID" sz="1000" dirty="0" err="1"/>
              <a:t>saja</a:t>
            </a:r>
            <a:r>
              <a:rPr lang="en-ID" sz="1000" dirty="0"/>
              <a:t> </a:t>
            </a:r>
            <a:r>
              <a:rPr lang="en-ID" sz="1000" dirty="0" err="1"/>
              <a:t>dihitung</a:t>
            </a:r>
            <a:r>
              <a:rPr lang="en-ID" sz="1000" dirty="0"/>
              <a:t> </a:t>
            </a:r>
            <a:r>
              <a:rPr lang="en-ID" sz="1000" dirty="0" err="1"/>
              <a:t>hasil</a:t>
            </a:r>
            <a:r>
              <a:rPr lang="en-ID" sz="1000" dirty="0"/>
              <a:t> </a:t>
            </a:r>
            <a:r>
              <a:rPr lang="en-ID" sz="1000" dirty="0" err="1"/>
              <a:t>vlookup</a:t>
            </a:r>
            <a:r>
              <a:rPr lang="en-ID" sz="1000" dirty="0"/>
              <a:t> </a:t>
            </a:r>
            <a:r>
              <a:rPr lang="en-ID" sz="1000" dirty="0" err="1"/>
              <a:t>pemeriksaan</a:t>
            </a:r>
            <a:r>
              <a:rPr lang="en-ID" sz="1000" dirty="0"/>
              <a:t> data yang salah </a:t>
            </a:r>
            <a:r>
              <a:rPr lang="en-ID" sz="1000" dirty="0" err="1"/>
              <a:t>tadi</a:t>
            </a:r>
            <a:r>
              <a:rPr lang="en-ID" sz="1000" dirty="0"/>
              <a:t>. </a:t>
            </a:r>
            <a:r>
              <a:rPr lang="en-ID" sz="1000" dirty="0" err="1"/>
              <a:t>Kemudian</a:t>
            </a:r>
            <a:r>
              <a:rPr lang="en-ID" sz="1000" dirty="0"/>
              <a:t> </a:t>
            </a:r>
            <a:r>
              <a:rPr lang="en-ID" sz="1000" dirty="0" err="1"/>
              <a:t>perhitungannya</a:t>
            </a:r>
            <a:r>
              <a:rPr lang="en-ID" sz="1000" dirty="0"/>
              <a:t> </a:t>
            </a:r>
            <a:r>
              <a:rPr lang="en-ID" sz="1000" dirty="0" err="1"/>
              <a:t>menggunkan</a:t>
            </a:r>
            <a:r>
              <a:rPr lang="en-ID" sz="1000" dirty="0"/>
              <a:t> </a:t>
            </a:r>
            <a:r>
              <a:rPr lang="en-ID" sz="1000" dirty="0" err="1"/>
              <a:t>fungsi</a:t>
            </a:r>
            <a:r>
              <a:rPr lang="en-ID" sz="1000" dirty="0"/>
              <a:t> </a:t>
            </a:r>
            <a:r>
              <a:rPr lang="en-ID" sz="1000" dirty="0" err="1"/>
              <a:t>countif</a:t>
            </a:r>
            <a:r>
              <a:rPr lang="en-ID" sz="1000" dirty="0"/>
              <a:t> yang mana </a:t>
            </a:r>
            <a:r>
              <a:rPr lang="en-ID" sz="1000" dirty="0" err="1"/>
              <a:t>rentangnya</a:t>
            </a:r>
            <a:r>
              <a:rPr lang="en-ID" sz="1000" dirty="0"/>
              <a:t> </a:t>
            </a:r>
            <a:r>
              <a:rPr lang="en-ID" sz="1000" dirty="0" err="1"/>
              <a:t>itu</a:t>
            </a:r>
            <a:r>
              <a:rPr lang="en-ID" sz="1000" dirty="0"/>
              <a:t> </a:t>
            </a:r>
            <a:r>
              <a:rPr lang="en-ID" sz="1000" dirty="0" err="1"/>
              <a:t>adalah</a:t>
            </a:r>
            <a:r>
              <a:rPr lang="en-ID" sz="1000" dirty="0"/>
              <a:t> Helper4!J2:J1001. </a:t>
            </a:r>
            <a:r>
              <a:rPr lang="en-ID" sz="1000" dirty="0" err="1"/>
              <a:t>kriteria</a:t>
            </a:r>
            <a:r>
              <a:rPr lang="en-ID" sz="1000" dirty="0"/>
              <a:t> range  </a:t>
            </a:r>
            <a:r>
              <a:rPr lang="en-ID" sz="1000" dirty="0" err="1"/>
              <a:t>merupakan</a:t>
            </a:r>
            <a:r>
              <a:rPr lang="en-ID" sz="1000" dirty="0"/>
              <a:t> </a:t>
            </a:r>
            <a:r>
              <a:rPr lang="en-ID" sz="1000" dirty="0" err="1"/>
              <a:t>tempat</a:t>
            </a:r>
            <a:r>
              <a:rPr lang="en-ID" sz="1000" dirty="0"/>
              <a:t> </a:t>
            </a:r>
            <a:r>
              <a:rPr lang="en-ID" sz="1000" dirty="0" err="1"/>
              <a:t>perhitungan</a:t>
            </a:r>
            <a:r>
              <a:rPr lang="en-ID" sz="1000" dirty="0"/>
              <a:t> </a:t>
            </a:r>
            <a:r>
              <a:rPr lang="en-ID" sz="1000" dirty="0" err="1"/>
              <a:t>kriteria</a:t>
            </a:r>
            <a:r>
              <a:rPr lang="en-ID" sz="1000" dirty="0"/>
              <a:t>. </a:t>
            </a:r>
            <a:r>
              <a:rPr lang="en-ID" sz="1000" dirty="0" err="1"/>
              <a:t>Sementara</a:t>
            </a:r>
            <a:r>
              <a:rPr lang="en-ID" sz="1000" dirty="0"/>
              <a:t>  </a:t>
            </a:r>
            <a:r>
              <a:rPr lang="en-ID" sz="1000" dirty="0" err="1"/>
              <a:t>kriterinya</a:t>
            </a:r>
            <a:r>
              <a:rPr lang="en-ID" sz="1000" dirty="0"/>
              <a:t> </a:t>
            </a:r>
            <a:r>
              <a:rPr lang="en-ID" sz="1000" dirty="0" err="1"/>
              <a:t>itu</a:t>
            </a:r>
            <a:r>
              <a:rPr lang="en-ID" sz="1000" dirty="0"/>
              <a:t> </a:t>
            </a:r>
            <a:r>
              <a:rPr lang="en-ID" sz="1000" dirty="0" err="1"/>
              <a:t>adalah</a:t>
            </a:r>
            <a:r>
              <a:rPr lang="en-ID" sz="1000" dirty="0"/>
              <a:t> </a:t>
            </a:r>
            <a:r>
              <a:rPr lang="en-ID" sz="1000" dirty="0" err="1"/>
              <a:t>tujuan</a:t>
            </a:r>
            <a:r>
              <a:rPr lang="en-ID" sz="1000" dirty="0"/>
              <a:t> </a:t>
            </a:r>
            <a:r>
              <a:rPr lang="en-ID" sz="1000" dirty="0" err="1"/>
              <a:t>tentang</a:t>
            </a:r>
            <a:r>
              <a:rPr lang="en-ID" sz="1000" dirty="0"/>
              <a:t> </a:t>
            </a:r>
            <a:r>
              <a:rPr lang="en-ID" sz="1000" dirty="0" err="1"/>
              <a:t>apa</a:t>
            </a:r>
            <a:r>
              <a:rPr lang="en-ID" sz="1000" dirty="0"/>
              <a:t> yang </a:t>
            </a:r>
            <a:r>
              <a:rPr lang="en-ID" sz="1000" dirty="0" err="1"/>
              <a:t>ingin</a:t>
            </a:r>
            <a:r>
              <a:rPr lang="en-ID" sz="1000" dirty="0"/>
              <a:t> </a:t>
            </a:r>
            <a:r>
              <a:rPr lang="en-ID" sz="1000" dirty="0" err="1"/>
              <a:t>dihitung</a:t>
            </a:r>
            <a:r>
              <a:rPr lang="en-ID" sz="1000" dirty="0"/>
              <a:t>. </a:t>
            </a:r>
            <a:r>
              <a:rPr lang="en-ID" sz="1000" dirty="0" err="1"/>
              <a:t>Disini</a:t>
            </a:r>
            <a:r>
              <a:rPr lang="en-ID" sz="1000" dirty="0"/>
              <a:t> </a:t>
            </a:r>
            <a:r>
              <a:rPr lang="en-ID" sz="1000" dirty="0" err="1"/>
              <a:t>kriteria</a:t>
            </a:r>
            <a:r>
              <a:rPr lang="en-ID" sz="1000" dirty="0"/>
              <a:t> yang </a:t>
            </a:r>
            <a:r>
              <a:rPr lang="en-ID" sz="1000" dirty="0" err="1"/>
              <a:t>ingin</a:t>
            </a:r>
            <a:r>
              <a:rPr lang="en-ID" sz="1000" dirty="0"/>
              <a:t> </a:t>
            </a:r>
            <a:r>
              <a:rPr lang="en-ID" sz="1000" dirty="0" err="1"/>
              <a:t>dihitung</a:t>
            </a:r>
            <a:r>
              <a:rPr lang="en-ID" sz="1000" dirty="0"/>
              <a:t> </a:t>
            </a:r>
            <a:r>
              <a:rPr lang="en-ID" sz="1000" dirty="0" err="1"/>
              <a:t>adalah</a:t>
            </a:r>
            <a:r>
              <a:rPr lang="en-ID" sz="1000" dirty="0"/>
              <a:t> </a:t>
            </a:r>
            <a:r>
              <a:rPr lang="en-ID" sz="1000" dirty="0" err="1"/>
              <a:t>jumlah</a:t>
            </a:r>
            <a:r>
              <a:rPr lang="en-ID" sz="1000" dirty="0"/>
              <a:t> kata </a:t>
            </a:r>
            <a:r>
              <a:rPr lang="en-ID" sz="1000" dirty="0" err="1"/>
              <a:t>tidak</a:t>
            </a:r>
            <a:r>
              <a:rPr lang="en-ID" sz="1000" dirty="0"/>
              <a:t> valid </a:t>
            </a:r>
            <a:r>
              <a:rPr lang="en-ID" sz="1000" dirty="0" err="1"/>
              <a:t>maka</a:t>
            </a:r>
            <a:r>
              <a:rPr lang="en-ID" sz="1000" dirty="0"/>
              <a:t> </a:t>
            </a:r>
            <a:r>
              <a:rPr lang="en-ID" sz="1000" dirty="0" err="1"/>
              <a:t>masukan</a:t>
            </a:r>
            <a:r>
              <a:rPr lang="en-ID" sz="1000" dirty="0"/>
              <a:t> pada </a:t>
            </a:r>
            <a:r>
              <a:rPr lang="en-ID" sz="1000" dirty="0" err="1"/>
              <a:t>rumus</a:t>
            </a:r>
            <a:r>
              <a:rPr lang="en-ID" sz="1000" dirty="0"/>
              <a:t> </a:t>
            </a:r>
            <a:r>
              <a:rPr lang="en-ID" sz="1000" dirty="0" err="1"/>
              <a:t>countif</a:t>
            </a:r>
            <a:r>
              <a:rPr lang="en-ID" sz="1000" dirty="0"/>
              <a:t> </a:t>
            </a:r>
            <a:r>
              <a:rPr lang="en-ID" sz="1000" dirty="0" err="1"/>
              <a:t>seperti</a:t>
            </a:r>
            <a:r>
              <a:rPr lang="en-ID" sz="1000" dirty="0"/>
              <a:t> </a:t>
            </a:r>
            <a:r>
              <a:rPr lang="en-ID" sz="1000" dirty="0" err="1"/>
              <a:t>rumus</a:t>
            </a:r>
            <a:r>
              <a:rPr lang="en-ID" sz="1000" dirty="0"/>
              <a:t> </a:t>
            </a:r>
            <a:r>
              <a:rPr lang="en-ID" sz="1000" dirty="0" err="1"/>
              <a:t>dibawah</a:t>
            </a:r>
            <a:r>
              <a:rPr lang="en-ID" sz="1000" dirty="0"/>
              <a:t>:</a:t>
            </a:r>
          </a:p>
          <a:p>
            <a:endParaRPr lang="en-ID" sz="1000" dirty="0"/>
          </a:p>
          <a:p>
            <a:r>
              <a:rPr lang="en-ID" sz="1000" dirty="0">
                <a:highlight>
                  <a:srgbClr val="00FFFF"/>
                </a:highlight>
              </a:rPr>
              <a:t>=COUNTIF(Helper4!J2:J1001;"Tidak </a:t>
            </a:r>
            <a:r>
              <a:rPr lang="en-ID" sz="1000" dirty="0" err="1">
                <a:highlight>
                  <a:srgbClr val="00FFFF"/>
                </a:highlight>
              </a:rPr>
              <a:t>Vailid</a:t>
            </a:r>
            <a:r>
              <a:rPr lang="en-ID" sz="1000" dirty="0">
                <a:highlight>
                  <a:srgbClr val="00FFFF"/>
                </a:highlight>
              </a:rPr>
              <a:t>")</a:t>
            </a:r>
          </a:p>
          <a:p>
            <a:endParaRPr lang="en-ID" sz="1000" dirty="0">
              <a:highlight>
                <a:srgbClr val="00FFFF"/>
              </a:highlight>
            </a:endParaRPr>
          </a:p>
          <a:p>
            <a:endParaRPr lang="en-ID" sz="1000" dirty="0">
              <a:highlight>
                <a:srgbClr val="00FFFF"/>
              </a:highlight>
            </a:endParaRPr>
          </a:p>
        </p:txBody>
      </p:sp>
      <p:pic>
        <p:nvPicPr>
          <p:cNvPr id="8" name="Picture 7">
            <a:extLst>
              <a:ext uri="{FF2B5EF4-FFF2-40B4-BE49-F238E27FC236}">
                <a16:creationId xmlns:a16="http://schemas.microsoft.com/office/drawing/2014/main" id="{F3C4891E-EC69-A3A2-9CA3-2A3BD84DBA49}"/>
              </a:ext>
            </a:extLst>
          </p:cNvPr>
          <p:cNvPicPr>
            <a:picLocks noChangeAspect="1"/>
          </p:cNvPicPr>
          <p:nvPr/>
        </p:nvPicPr>
        <p:blipFill>
          <a:blip r:embed="rId2"/>
          <a:stretch>
            <a:fillRect/>
          </a:stretch>
        </p:blipFill>
        <p:spPr>
          <a:xfrm>
            <a:off x="246622" y="1306965"/>
            <a:ext cx="8526065" cy="1781424"/>
          </a:xfrm>
          <a:prstGeom prst="rect">
            <a:avLst/>
          </a:prstGeom>
        </p:spPr>
      </p:pic>
    </p:spTree>
    <p:extLst>
      <p:ext uri="{BB962C8B-B14F-4D97-AF65-F5344CB8AC3E}">
        <p14:creationId xmlns:p14="http://schemas.microsoft.com/office/powerpoint/2010/main" val="53894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1FFB9B-FF67-58F5-76F9-1C4703DAFDC2}"/>
              </a:ext>
            </a:extLst>
          </p:cNvPr>
          <p:cNvSpPr txBox="1"/>
          <p:nvPr/>
        </p:nvSpPr>
        <p:spPr>
          <a:xfrm>
            <a:off x="0" y="46193"/>
            <a:ext cx="4572000" cy="400110"/>
          </a:xfrm>
          <a:prstGeom prst="rect">
            <a:avLst/>
          </a:prstGeom>
          <a:noFill/>
        </p:spPr>
        <p:txBody>
          <a:bodyPr wrap="square">
            <a:spAutoFit/>
          </a:bodyPr>
          <a:lstStyle/>
          <a:p>
            <a:r>
              <a:rPr lang="en-US" sz="2000" b="1" dirty="0">
                <a:solidFill>
                  <a:schemeClr val="accent5"/>
                </a:solidFill>
                <a:latin typeface="Calibri" panose="020F0502020204030204" pitchFamily="34" charset="0"/>
                <a:ea typeface="Calibri" panose="020F0502020204030204" pitchFamily="34" charset="0"/>
                <a:cs typeface="Calibri" panose="020F0502020204030204" pitchFamily="34" charset="0"/>
              </a:rPr>
              <a:t>Final Result 4</a:t>
            </a:r>
            <a:endParaRPr lang="en-ID" sz="2000" b="1" dirty="0">
              <a:solidFill>
                <a:schemeClr val="accent5"/>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206A9FF-CA75-1936-23B6-F2D9CD89BDC3}"/>
              </a:ext>
            </a:extLst>
          </p:cNvPr>
          <p:cNvSpPr txBox="1"/>
          <p:nvPr/>
        </p:nvSpPr>
        <p:spPr>
          <a:xfrm>
            <a:off x="256309" y="2952995"/>
            <a:ext cx="8638309" cy="1785104"/>
          </a:xfrm>
          <a:prstGeom prst="rect">
            <a:avLst/>
          </a:prstGeom>
          <a:noFill/>
        </p:spPr>
        <p:txBody>
          <a:bodyPr wrap="square">
            <a:spAutoFit/>
          </a:bodyPr>
          <a:lstStyle/>
          <a:p>
            <a:pPr algn="just"/>
            <a:r>
              <a:rPr lang="pt-BR" sz="1000" dirty="0"/>
              <a:t>Untuk mendapatkan persentase maka perlu  membandingkan jumlah mahasiswa </a:t>
            </a:r>
            <a:r>
              <a:rPr lang="pt-BR" sz="1000"/>
              <a:t>biologi yang tidak </a:t>
            </a:r>
            <a:r>
              <a:rPr lang="pt-BR" sz="1000" dirty="0"/>
              <a:t>masuk dengan </a:t>
            </a:r>
            <a:r>
              <a:rPr lang="pt-BR" sz="1000"/>
              <a:t>jumlah mahasiswa biologi </a:t>
            </a:r>
            <a:r>
              <a:rPr lang="pt-BR" sz="1000" dirty="0"/>
              <a:t>terlebih dahulu. Cara  membandingkannya itu dengan cara menngombinasikan 2 fungsi countifs. kemudian   hasil perbandingan ini akan menghasilkan angka pecahan. Sementara itu untuk merubahnya menjadi persentase menggunakan format persen ditab menu home pada group format number. Dari penjabaran tersebut dapat di hasilkan rumus :</a:t>
            </a:r>
          </a:p>
          <a:p>
            <a:pPr algn="just"/>
            <a:endParaRPr lang="pt-BR" sz="1000" dirty="0"/>
          </a:p>
          <a:p>
            <a:pPr algn="just"/>
            <a:r>
              <a:rPr lang="en-ID" sz="1000" dirty="0">
                <a:highlight>
                  <a:srgbClr val="00FFFF"/>
                </a:highlight>
              </a:rPr>
              <a:t>=COUNTIFS('Personal Teks 2’!F2:F1001;“Biologi";'Personal Teks 2'!N2:N1001;"=NO")/COUNTIF('Personal Teks 2’!F2:F1001;”Biologi”)</a:t>
            </a:r>
          </a:p>
          <a:p>
            <a:pPr algn="just"/>
            <a:endParaRPr lang="en-ID" sz="1000" dirty="0">
              <a:highlight>
                <a:srgbClr val="00FFFF"/>
              </a:highlight>
            </a:endParaRPr>
          </a:p>
          <a:p>
            <a:pPr algn="just"/>
            <a:r>
              <a:rPr lang="en-ID" sz="1000" dirty="0">
                <a:solidFill>
                  <a:schemeClr val="tx1"/>
                </a:solidFill>
              </a:rPr>
              <a:t>Cara </a:t>
            </a:r>
            <a:r>
              <a:rPr lang="en-ID" sz="1000" dirty="0" err="1">
                <a:solidFill>
                  <a:schemeClr val="tx1"/>
                </a:solidFill>
              </a:rPr>
              <a:t>ini</a:t>
            </a:r>
            <a:r>
              <a:rPr lang="en-ID" sz="1000" dirty="0">
                <a:solidFill>
                  <a:schemeClr val="tx1"/>
                </a:solidFill>
              </a:rPr>
              <a:t> juga </a:t>
            </a:r>
            <a:r>
              <a:rPr lang="en-ID" sz="1000" dirty="0" err="1">
                <a:solidFill>
                  <a:schemeClr val="tx1"/>
                </a:solidFill>
              </a:rPr>
              <a:t>berlaku</a:t>
            </a:r>
            <a:r>
              <a:rPr lang="en-ID" sz="1000" dirty="0">
                <a:solidFill>
                  <a:schemeClr val="tx1"/>
                </a:solidFill>
              </a:rPr>
              <a:t> </a:t>
            </a:r>
            <a:r>
              <a:rPr lang="en-ID" sz="1000" dirty="0" err="1">
                <a:solidFill>
                  <a:schemeClr val="tx1"/>
                </a:solidFill>
              </a:rPr>
              <a:t>untuk</a:t>
            </a:r>
            <a:r>
              <a:rPr lang="en-ID" sz="1000" dirty="0">
                <a:solidFill>
                  <a:schemeClr val="tx1"/>
                </a:solidFill>
              </a:rPr>
              <a:t> no 15 </a:t>
            </a:r>
            <a:r>
              <a:rPr lang="en-ID" sz="1000" dirty="0" err="1">
                <a:solidFill>
                  <a:schemeClr val="tx1"/>
                </a:solidFill>
              </a:rPr>
              <a:t>hanya</a:t>
            </a:r>
            <a:r>
              <a:rPr lang="en-ID" sz="1000" dirty="0">
                <a:solidFill>
                  <a:schemeClr val="tx1"/>
                </a:solidFill>
              </a:rPr>
              <a:t> </a:t>
            </a:r>
            <a:r>
              <a:rPr lang="en-ID" sz="1000" dirty="0" err="1">
                <a:solidFill>
                  <a:schemeClr val="tx1"/>
                </a:solidFill>
              </a:rPr>
              <a:t>saja</a:t>
            </a:r>
            <a:r>
              <a:rPr lang="en-ID" sz="1000" dirty="0">
                <a:solidFill>
                  <a:schemeClr val="tx1"/>
                </a:solidFill>
              </a:rPr>
              <a:t> </a:t>
            </a:r>
            <a:r>
              <a:rPr lang="en-ID" sz="1000" dirty="0" err="1">
                <a:solidFill>
                  <a:schemeClr val="tx1"/>
                </a:solidFill>
              </a:rPr>
              <a:t>perbandingannya</a:t>
            </a:r>
            <a:r>
              <a:rPr lang="en-ID" sz="1000" dirty="0">
                <a:solidFill>
                  <a:schemeClr val="tx1"/>
                </a:solidFill>
              </a:rPr>
              <a:t> </a:t>
            </a:r>
            <a:r>
              <a:rPr lang="en-ID" sz="1000" dirty="0" err="1">
                <a:solidFill>
                  <a:schemeClr val="tx1"/>
                </a:solidFill>
              </a:rPr>
              <a:t>menggunkan</a:t>
            </a:r>
            <a:r>
              <a:rPr lang="en-ID" sz="1000" dirty="0">
                <a:solidFill>
                  <a:schemeClr val="tx1"/>
                </a:solidFill>
              </a:rPr>
              <a:t> </a:t>
            </a:r>
            <a:r>
              <a:rPr lang="en-ID" sz="1000" dirty="0" err="1">
                <a:solidFill>
                  <a:schemeClr val="tx1"/>
                </a:solidFill>
              </a:rPr>
              <a:t>counta</a:t>
            </a:r>
            <a:r>
              <a:rPr lang="en-ID" sz="1000" dirty="0">
                <a:solidFill>
                  <a:schemeClr val="tx1"/>
                </a:solidFill>
              </a:rPr>
              <a:t> dan </a:t>
            </a:r>
            <a:r>
              <a:rPr lang="en-ID" sz="1000" dirty="0" err="1">
                <a:solidFill>
                  <a:schemeClr val="tx1"/>
                </a:solidFill>
              </a:rPr>
              <a:t>countifs</a:t>
            </a:r>
            <a:r>
              <a:rPr lang="en-ID" sz="1000" dirty="0">
                <a:solidFill>
                  <a:schemeClr val="tx1"/>
                </a:solidFill>
              </a:rPr>
              <a:t> :</a:t>
            </a:r>
          </a:p>
          <a:p>
            <a:pPr algn="just"/>
            <a:endParaRPr lang="pt-BR" sz="1000" dirty="0">
              <a:solidFill>
                <a:schemeClr val="tx1"/>
              </a:solidFill>
              <a:highlight>
                <a:srgbClr val="00FFFF"/>
              </a:highlight>
            </a:endParaRPr>
          </a:p>
          <a:p>
            <a:pPr algn="just"/>
            <a:r>
              <a:rPr lang="pt-BR" sz="1000" dirty="0">
                <a:solidFill>
                  <a:schemeClr val="tx1"/>
                </a:solidFill>
                <a:highlight>
                  <a:srgbClr val="00FFFF"/>
                </a:highlight>
              </a:rPr>
              <a:t>=COUNTIFS('Personal Teks 2'!R2:R1001;"D")/(COUNTA('Personal Teks 2'!R3:R1002))</a:t>
            </a:r>
            <a:endParaRPr lang="en-ID" sz="1000" dirty="0">
              <a:solidFill>
                <a:schemeClr val="tx1"/>
              </a:solidFill>
              <a:highlight>
                <a:srgbClr val="00FFFF"/>
              </a:highlight>
            </a:endParaRPr>
          </a:p>
          <a:p>
            <a:endParaRPr lang="en-ID" sz="1000" dirty="0">
              <a:highlight>
                <a:srgbClr val="00FFFF"/>
              </a:highlight>
            </a:endParaRPr>
          </a:p>
        </p:txBody>
      </p:sp>
      <p:pic>
        <p:nvPicPr>
          <p:cNvPr id="12" name="Picture 11">
            <a:extLst>
              <a:ext uri="{FF2B5EF4-FFF2-40B4-BE49-F238E27FC236}">
                <a16:creationId xmlns:a16="http://schemas.microsoft.com/office/drawing/2014/main" id="{DD01AEFE-28F3-96F3-CEDA-0F037A6CEEB2}"/>
              </a:ext>
            </a:extLst>
          </p:cNvPr>
          <p:cNvPicPr>
            <a:picLocks noChangeAspect="1"/>
          </p:cNvPicPr>
          <p:nvPr/>
        </p:nvPicPr>
        <p:blipFill>
          <a:blip r:embed="rId2"/>
          <a:stretch>
            <a:fillRect/>
          </a:stretch>
        </p:blipFill>
        <p:spPr>
          <a:xfrm>
            <a:off x="256309" y="671237"/>
            <a:ext cx="7967282" cy="2232000"/>
          </a:xfrm>
          <a:prstGeom prst="rect">
            <a:avLst/>
          </a:prstGeom>
        </p:spPr>
      </p:pic>
    </p:spTree>
    <p:extLst>
      <p:ext uri="{BB962C8B-B14F-4D97-AF65-F5344CB8AC3E}">
        <p14:creationId xmlns:p14="http://schemas.microsoft.com/office/powerpoint/2010/main" val="146299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56EFDD-8678-BEA7-4D26-682CCCC945F4}"/>
              </a:ext>
            </a:extLst>
          </p:cNvPr>
          <p:cNvSpPr txBox="1"/>
          <p:nvPr/>
        </p:nvSpPr>
        <p:spPr>
          <a:xfrm>
            <a:off x="0" y="50346"/>
            <a:ext cx="4572000" cy="400110"/>
          </a:xfrm>
          <a:prstGeom prst="rect">
            <a:avLst/>
          </a:prstGeom>
          <a:noFill/>
        </p:spPr>
        <p:txBody>
          <a:bodyPr wrap="square">
            <a:spAutoFit/>
          </a:bodyPr>
          <a:lstStyle/>
          <a:p>
            <a:r>
              <a:rPr lang="en-US" sz="2000" b="1" dirty="0">
                <a:solidFill>
                  <a:schemeClr val="accent5"/>
                </a:solidFill>
              </a:rPr>
              <a:t>Final Result 5</a:t>
            </a:r>
            <a:endParaRPr lang="en-ID" sz="2000" b="1" dirty="0">
              <a:solidFill>
                <a:schemeClr val="accent5"/>
              </a:solidFill>
            </a:endParaRPr>
          </a:p>
        </p:txBody>
      </p:sp>
      <p:sp>
        <p:nvSpPr>
          <p:cNvPr id="6" name="TextBox 5">
            <a:extLst>
              <a:ext uri="{FF2B5EF4-FFF2-40B4-BE49-F238E27FC236}">
                <a16:creationId xmlns:a16="http://schemas.microsoft.com/office/drawing/2014/main" id="{9425073B-126B-5BFC-44FF-16AA1B931E88}"/>
              </a:ext>
            </a:extLst>
          </p:cNvPr>
          <p:cNvSpPr txBox="1"/>
          <p:nvPr/>
        </p:nvSpPr>
        <p:spPr>
          <a:xfrm>
            <a:off x="277090" y="2910732"/>
            <a:ext cx="8582892" cy="1477328"/>
          </a:xfrm>
          <a:prstGeom prst="rect">
            <a:avLst/>
          </a:prstGeom>
          <a:noFill/>
        </p:spPr>
        <p:txBody>
          <a:bodyPr wrap="square">
            <a:spAutoFit/>
          </a:bodyPr>
          <a:lstStyle/>
          <a:p>
            <a:pPr algn="just"/>
            <a:r>
              <a:rPr lang="en-ID" sz="1000" dirty="0" err="1"/>
              <a:t>Untuk</a:t>
            </a:r>
            <a:r>
              <a:rPr lang="en-ID" sz="1000" dirty="0"/>
              <a:t> </a:t>
            </a:r>
            <a:r>
              <a:rPr lang="en-ID" sz="1000" dirty="0" err="1"/>
              <a:t>mendapatkan</a:t>
            </a:r>
            <a:r>
              <a:rPr lang="en-ID" sz="1000" dirty="0"/>
              <a:t> </a:t>
            </a:r>
            <a:r>
              <a:rPr lang="en-ID" sz="1000" dirty="0" err="1"/>
              <a:t>nilai</a:t>
            </a:r>
            <a:r>
              <a:rPr lang="en-ID" sz="1000" dirty="0"/>
              <a:t> paling </a:t>
            </a:r>
            <a:r>
              <a:rPr lang="en-ID" sz="1000" dirty="0" err="1"/>
              <a:t>tinggi</a:t>
            </a:r>
            <a:r>
              <a:rPr lang="en-ID" sz="1000" dirty="0"/>
              <a:t> </a:t>
            </a:r>
            <a:r>
              <a:rPr lang="en-ID" sz="1000" dirty="0" err="1"/>
              <a:t>maka</a:t>
            </a:r>
            <a:r>
              <a:rPr lang="en-ID" sz="1000" dirty="0"/>
              <a:t> </a:t>
            </a:r>
            <a:r>
              <a:rPr lang="en-ID" sz="1000" dirty="0" err="1"/>
              <a:t>perlu</a:t>
            </a:r>
            <a:r>
              <a:rPr lang="en-ID" sz="1000" dirty="0"/>
              <a:t> </a:t>
            </a:r>
            <a:r>
              <a:rPr lang="en-ID" sz="1000" dirty="0" err="1"/>
              <a:t>menggunkan</a:t>
            </a:r>
            <a:r>
              <a:rPr lang="en-ID" sz="1000" dirty="0"/>
              <a:t> index match </a:t>
            </a:r>
            <a:r>
              <a:rPr lang="en-ID" sz="1000" dirty="0" err="1"/>
              <a:t>hanya</a:t>
            </a:r>
            <a:r>
              <a:rPr lang="en-ID" sz="1000" dirty="0"/>
              <a:t> </a:t>
            </a:r>
            <a:r>
              <a:rPr lang="en-ID" sz="1000" dirty="0" err="1"/>
              <a:t>saja</a:t>
            </a:r>
            <a:r>
              <a:rPr lang="en-ID" sz="1000" dirty="0"/>
              <a:t> kata </a:t>
            </a:r>
            <a:r>
              <a:rPr lang="en-ID" sz="1000" dirty="0" err="1"/>
              <a:t>kunci</a:t>
            </a:r>
            <a:r>
              <a:rPr lang="en-ID" sz="1000" dirty="0"/>
              <a:t> </a:t>
            </a:r>
            <a:r>
              <a:rPr lang="en-ID" sz="1000" dirty="0" err="1"/>
              <a:t>adalah</a:t>
            </a:r>
            <a:r>
              <a:rPr lang="en-ID" sz="1000" dirty="0"/>
              <a:t> </a:t>
            </a:r>
            <a:r>
              <a:rPr lang="en-ID" sz="1000" dirty="0" err="1"/>
              <a:t>nilai</a:t>
            </a:r>
            <a:r>
              <a:rPr lang="en-ID" sz="1000" dirty="0"/>
              <a:t> </a:t>
            </a:r>
            <a:r>
              <a:rPr lang="en-ID" sz="1000" dirty="0" err="1"/>
              <a:t>maksimum</a:t>
            </a:r>
            <a:r>
              <a:rPr lang="en-ID" sz="1000" dirty="0"/>
              <a:t>. Oleh </a:t>
            </a:r>
            <a:r>
              <a:rPr lang="en-ID" sz="1000" dirty="0" err="1"/>
              <a:t>sebab</a:t>
            </a:r>
            <a:r>
              <a:rPr lang="en-ID" sz="1000" dirty="0"/>
              <a:t> </a:t>
            </a:r>
            <a:r>
              <a:rPr lang="en-ID" sz="1000" dirty="0" err="1"/>
              <a:t>itu</a:t>
            </a:r>
            <a:r>
              <a:rPr lang="en-ID" sz="1000" dirty="0"/>
              <a:t> </a:t>
            </a:r>
            <a:r>
              <a:rPr lang="en-ID" sz="1000" dirty="0" err="1"/>
              <a:t>maka</a:t>
            </a:r>
            <a:r>
              <a:rPr lang="en-ID" sz="1000" dirty="0"/>
              <a:t> </a:t>
            </a:r>
            <a:r>
              <a:rPr lang="en-ID" sz="1000" dirty="0" err="1"/>
              <a:t>perlu</a:t>
            </a:r>
            <a:r>
              <a:rPr lang="en-ID" sz="1000" dirty="0"/>
              <a:t> </a:t>
            </a:r>
            <a:r>
              <a:rPr lang="en-ID" sz="1000" dirty="0" err="1"/>
              <a:t>melakukan</a:t>
            </a:r>
            <a:r>
              <a:rPr lang="en-ID" sz="1000" dirty="0"/>
              <a:t> </a:t>
            </a:r>
            <a:r>
              <a:rPr lang="en-ID" sz="1000" dirty="0" err="1"/>
              <a:t>modifikasi</a:t>
            </a:r>
            <a:r>
              <a:rPr lang="en-ID" sz="1000" dirty="0"/>
              <a:t> </a:t>
            </a:r>
            <a:r>
              <a:rPr lang="en-ID" sz="1000" dirty="0" err="1"/>
              <a:t>sedikit</a:t>
            </a:r>
            <a:r>
              <a:rPr lang="en-ID" sz="1000" dirty="0"/>
              <a:t> </a:t>
            </a:r>
            <a:r>
              <a:rPr lang="en-ID" sz="1000" dirty="0" err="1"/>
              <a:t>dengan</a:t>
            </a:r>
            <a:r>
              <a:rPr lang="en-ID" sz="1000" dirty="0"/>
              <a:t> </a:t>
            </a:r>
            <a:r>
              <a:rPr lang="en-ID" sz="1000" dirty="0" err="1"/>
              <a:t>menambahkan</a:t>
            </a:r>
            <a:r>
              <a:rPr lang="en-ID" sz="1000" dirty="0"/>
              <a:t> </a:t>
            </a:r>
            <a:r>
              <a:rPr lang="en-ID" sz="1000" dirty="0" err="1"/>
              <a:t>fungsi</a:t>
            </a:r>
            <a:r>
              <a:rPr lang="en-ID" sz="1000" dirty="0"/>
              <a:t> max.   </a:t>
            </a:r>
            <a:r>
              <a:rPr lang="en-ID" sz="1000" dirty="0" err="1"/>
              <a:t>Kemudian</a:t>
            </a:r>
            <a:r>
              <a:rPr lang="en-ID" sz="1000" dirty="0"/>
              <a:t>    </a:t>
            </a:r>
            <a:r>
              <a:rPr lang="en-ID" sz="1000" dirty="0" err="1"/>
              <a:t>setelah</a:t>
            </a:r>
            <a:r>
              <a:rPr lang="en-ID" sz="1000" dirty="0"/>
              <a:t> </a:t>
            </a:r>
            <a:r>
              <a:rPr lang="en-ID" sz="1000" dirty="0" err="1"/>
              <a:t>nilai</a:t>
            </a:r>
            <a:r>
              <a:rPr lang="en-ID" sz="1000" dirty="0"/>
              <a:t>    </a:t>
            </a:r>
            <a:r>
              <a:rPr lang="en-ID" sz="1000" dirty="0" err="1"/>
              <a:t>maksimumya</a:t>
            </a:r>
            <a:r>
              <a:rPr lang="en-ID" sz="1000" dirty="0"/>
              <a:t>     </a:t>
            </a:r>
            <a:r>
              <a:rPr lang="en-ID" sz="1000" dirty="0" err="1"/>
              <a:t>ditemukan</a:t>
            </a:r>
            <a:r>
              <a:rPr lang="en-ID" sz="1000" dirty="0"/>
              <a:t> </a:t>
            </a:r>
            <a:r>
              <a:rPr lang="en-ID" sz="1000" dirty="0" err="1"/>
              <a:t>maka</a:t>
            </a:r>
            <a:r>
              <a:rPr lang="en-ID" sz="1000" dirty="0"/>
              <a:t>  </a:t>
            </a:r>
            <a:r>
              <a:rPr lang="en-ID" sz="1000" dirty="0" err="1"/>
              <a:t>akan</a:t>
            </a:r>
            <a:r>
              <a:rPr lang="en-ID" sz="1000" dirty="0"/>
              <a:t>     </a:t>
            </a:r>
            <a:r>
              <a:rPr lang="en-ID" sz="1000" dirty="0" err="1"/>
              <a:t>dicocokan</a:t>
            </a:r>
            <a:r>
              <a:rPr lang="en-ID" sz="1000" dirty="0"/>
              <a:t>  </a:t>
            </a:r>
            <a:r>
              <a:rPr lang="en-ID" sz="1000" dirty="0" err="1"/>
              <a:t>dimana</a:t>
            </a:r>
            <a:r>
              <a:rPr lang="en-ID" sz="1000" dirty="0"/>
              <a:t>   </a:t>
            </a:r>
            <a:r>
              <a:rPr lang="en-ID" sz="1000" dirty="0" err="1"/>
              <a:t>nilai</a:t>
            </a:r>
            <a:r>
              <a:rPr lang="en-ID" sz="1000" dirty="0"/>
              <a:t> </a:t>
            </a:r>
            <a:r>
              <a:rPr lang="en-ID" sz="1000" dirty="0" err="1"/>
              <a:t>tertinggi</a:t>
            </a:r>
            <a:r>
              <a:rPr lang="en-ID" sz="1000" dirty="0"/>
              <a:t> </a:t>
            </a:r>
            <a:r>
              <a:rPr lang="en-ID" sz="1000" dirty="0" err="1"/>
              <a:t>itu</a:t>
            </a:r>
            <a:r>
              <a:rPr lang="en-ID" sz="1000" dirty="0"/>
              <a:t>    </a:t>
            </a:r>
            <a:r>
              <a:rPr lang="en-ID" sz="1000" dirty="0" err="1"/>
              <a:t>berada</a:t>
            </a:r>
            <a:r>
              <a:rPr lang="en-ID" sz="1000" dirty="0"/>
              <a:t> </a:t>
            </a:r>
            <a:r>
              <a:rPr lang="en-ID" sz="1000" dirty="0" err="1"/>
              <a:t>melalui</a:t>
            </a:r>
            <a:r>
              <a:rPr lang="en-ID" sz="1000" dirty="0"/>
              <a:t> </a:t>
            </a:r>
            <a:r>
              <a:rPr lang="en-ID" sz="1000" dirty="0" err="1"/>
              <a:t>fungsi</a:t>
            </a:r>
            <a:r>
              <a:rPr lang="en-ID" sz="1000" dirty="0"/>
              <a:t> match.    </a:t>
            </a:r>
            <a:r>
              <a:rPr lang="en-ID" sz="1000" dirty="0" err="1"/>
              <a:t>Setelah</a:t>
            </a:r>
            <a:r>
              <a:rPr lang="en-ID" sz="1000" dirty="0"/>
              <a:t>   </a:t>
            </a:r>
            <a:r>
              <a:rPr lang="en-ID" sz="1000" dirty="0" err="1"/>
              <a:t>mengetahui</a:t>
            </a:r>
            <a:r>
              <a:rPr lang="en-ID" sz="1000" dirty="0"/>
              <a:t>  </a:t>
            </a:r>
            <a:r>
              <a:rPr lang="en-ID" sz="1000" dirty="0" err="1"/>
              <a:t>posisi</a:t>
            </a:r>
            <a:r>
              <a:rPr lang="en-ID" sz="1000" dirty="0"/>
              <a:t> </a:t>
            </a:r>
            <a:r>
              <a:rPr lang="en-ID" sz="1000" dirty="0" err="1"/>
              <a:t>sel</a:t>
            </a:r>
            <a:r>
              <a:rPr lang="en-ID" sz="1000" dirty="0"/>
              <a:t> </a:t>
            </a:r>
            <a:r>
              <a:rPr lang="en-ID" sz="1000" dirty="0" err="1"/>
              <a:t>nilai</a:t>
            </a:r>
            <a:r>
              <a:rPr lang="en-ID" sz="1000" dirty="0"/>
              <a:t> </a:t>
            </a:r>
            <a:r>
              <a:rPr lang="en-ID" sz="1000" dirty="0" err="1"/>
              <a:t>tertinggi</a:t>
            </a:r>
            <a:r>
              <a:rPr lang="en-ID" sz="1000" dirty="0"/>
              <a:t> </a:t>
            </a:r>
            <a:r>
              <a:rPr lang="en-ID" sz="1000" dirty="0" err="1"/>
              <a:t>tersebut</a:t>
            </a:r>
            <a:r>
              <a:rPr lang="en-ID" sz="1000" dirty="0"/>
              <a:t>   </a:t>
            </a:r>
            <a:r>
              <a:rPr lang="en-ID" sz="1000" dirty="0" err="1"/>
              <a:t>maka</a:t>
            </a:r>
            <a:r>
              <a:rPr lang="en-ID" sz="1000" dirty="0"/>
              <a:t> </a:t>
            </a:r>
            <a:r>
              <a:rPr lang="en-ID" sz="1000" dirty="0" err="1"/>
              <a:t>akan</a:t>
            </a:r>
            <a:r>
              <a:rPr lang="en-ID" sz="1000" dirty="0"/>
              <a:t>  </a:t>
            </a:r>
            <a:r>
              <a:rPr lang="en-ID" sz="1000" dirty="0" err="1"/>
              <a:t>dicocokan</a:t>
            </a:r>
            <a:r>
              <a:rPr lang="en-ID" sz="1000" dirty="0"/>
              <a:t> </a:t>
            </a:r>
            <a:r>
              <a:rPr lang="en-ID" sz="1000" dirty="0" err="1"/>
              <a:t>kembali</a:t>
            </a:r>
            <a:r>
              <a:rPr lang="en-ID" sz="1000" dirty="0"/>
              <a:t> </a:t>
            </a:r>
            <a:r>
              <a:rPr lang="en-ID" sz="1000" dirty="0" err="1"/>
              <a:t>dengan</a:t>
            </a:r>
            <a:r>
              <a:rPr lang="en-ID" sz="1000" dirty="0"/>
              <a:t> </a:t>
            </a:r>
            <a:r>
              <a:rPr lang="en-ID" sz="1000" dirty="0" err="1"/>
              <a:t>nilai</a:t>
            </a:r>
            <a:r>
              <a:rPr lang="en-ID" sz="1000" dirty="0"/>
              <a:t> yang </a:t>
            </a:r>
            <a:r>
              <a:rPr lang="en-ID" sz="1000" dirty="0" err="1"/>
              <a:t>ada</a:t>
            </a:r>
            <a:r>
              <a:rPr lang="en-ID" sz="1000" dirty="0"/>
              <a:t> </a:t>
            </a:r>
            <a:r>
              <a:rPr lang="en-ID" sz="1000" dirty="0" err="1"/>
              <a:t>refrensi</a:t>
            </a:r>
            <a:r>
              <a:rPr lang="en-ID" sz="1000" dirty="0"/>
              <a:t> </a:t>
            </a:r>
            <a:r>
              <a:rPr lang="en-ID" sz="1000" dirty="0" err="1"/>
              <a:t>indeks</a:t>
            </a:r>
            <a:r>
              <a:rPr lang="en-ID" sz="1000" dirty="0"/>
              <a:t> </a:t>
            </a:r>
            <a:r>
              <a:rPr lang="en-ID" sz="1000" dirty="0" err="1"/>
              <a:t>yaitu</a:t>
            </a:r>
            <a:r>
              <a:rPr lang="en-ID" sz="1000" dirty="0"/>
              <a:t> </a:t>
            </a:r>
            <a:r>
              <a:rPr lang="en-ID" sz="1000" dirty="0" err="1"/>
              <a:t>rentang</a:t>
            </a:r>
            <a:r>
              <a:rPr lang="en-ID" sz="1000" dirty="0"/>
              <a:t> </a:t>
            </a:r>
            <a:r>
              <a:rPr lang="en-ID" sz="1000" dirty="0" err="1"/>
              <a:t>dimana</a:t>
            </a:r>
            <a:r>
              <a:rPr lang="en-ID" sz="1000" dirty="0"/>
              <a:t> </a:t>
            </a:r>
            <a:r>
              <a:rPr lang="en-ID" sz="1000" dirty="0" err="1"/>
              <a:t>mahasiswa</a:t>
            </a:r>
            <a:r>
              <a:rPr lang="en-ID" sz="1000" dirty="0"/>
              <a:t> yang </a:t>
            </a:r>
            <a:r>
              <a:rPr lang="en-ID" sz="1000" dirty="0" err="1"/>
              <a:t>memiliki</a:t>
            </a:r>
            <a:r>
              <a:rPr lang="en-ID" sz="1000" dirty="0"/>
              <a:t> </a:t>
            </a:r>
            <a:r>
              <a:rPr lang="en-ID" sz="1000" dirty="0" err="1"/>
              <a:t>nilai</a:t>
            </a:r>
            <a:r>
              <a:rPr lang="en-ID" sz="1000" dirty="0"/>
              <a:t> </a:t>
            </a:r>
            <a:r>
              <a:rPr lang="en-ID" sz="1000" dirty="0" err="1"/>
              <a:t>tertinggi</a:t>
            </a:r>
            <a:r>
              <a:rPr lang="en-ID" sz="1000" dirty="0"/>
              <a:t> </a:t>
            </a:r>
            <a:r>
              <a:rPr lang="en-ID" sz="1000" dirty="0" err="1"/>
              <a:t>itu</a:t>
            </a:r>
            <a:r>
              <a:rPr lang="en-ID" sz="1000" dirty="0"/>
              <a:t> </a:t>
            </a:r>
            <a:r>
              <a:rPr lang="en-ID" sz="1000" dirty="0" err="1"/>
              <a:t>berada</a:t>
            </a:r>
            <a:r>
              <a:rPr lang="en-ID" sz="1000" dirty="0"/>
              <a:t>. Hal </a:t>
            </a:r>
            <a:r>
              <a:rPr lang="en-ID" sz="1000" dirty="0" err="1"/>
              <a:t>ini</a:t>
            </a:r>
            <a:r>
              <a:rPr lang="en-ID" sz="1000" dirty="0"/>
              <a:t> </a:t>
            </a:r>
            <a:r>
              <a:rPr lang="en-ID" sz="1000" dirty="0" err="1"/>
              <a:t>berlaku</a:t>
            </a:r>
            <a:r>
              <a:rPr lang="en-ID" sz="1000" dirty="0"/>
              <a:t> juga </a:t>
            </a:r>
            <a:r>
              <a:rPr lang="en-ID" sz="1000" dirty="0" err="1"/>
              <a:t>untuk</a:t>
            </a:r>
            <a:r>
              <a:rPr lang="en-ID" sz="1000" dirty="0"/>
              <a:t> no 11 </a:t>
            </a:r>
            <a:r>
              <a:rPr lang="en-ID" sz="1000" dirty="0" err="1"/>
              <a:t>hanya</a:t>
            </a:r>
            <a:r>
              <a:rPr lang="en-ID" sz="1000" dirty="0"/>
              <a:t> max </a:t>
            </a:r>
            <a:r>
              <a:rPr lang="en-ID" sz="1000" dirty="0" err="1"/>
              <a:t>diganti</a:t>
            </a:r>
            <a:r>
              <a:rPr lang="en-ID" sz="1000" dirty="0"/>
              <a:t> </a:t>
            </a:r>
            <a:r>
              <a:rPr lang="en-ID" sz="1000" dirty="0" err="1"/>
              <a:t>dengan</a:t>
            </a:r>
            <a:r>
              <a:rPr lang="en-ID" sz="1000" dirty="0"/>
              <a:t> min. </a:t>
            </a:r>
            <a:r>
              <a:rPr lang="en-ID" sz="1000" dirty="0" err="1"/>
              <a:t>dari</a:t>
            </a:r>
            <a:r>
              <a:rPr lang="en-ID" sz="1000" dirty="0"/>
              <a:t> </a:t>
            </a:r>
            <a:r>
              <a:rPr lang="en-ID" sz="1000" dirty="0" err="1"/>
              <a:t>penjabaran</a:t>
            </a:r>
            <a:r>
              <a:rPr lang="en-ID" sz="1000" dirty="0"/>
              <a:t> </a:t>
            </a:r>
            <a:r>
              <a:rPr lang="en-ID" sz="1000" dirty="0" err="1"/>
              <a:t>tersebut</a:t>
            </a:r>
            <a:r>
              <a:rPr lang="en-ID" sz="1000" dirty="0"/>
              <a:t> </a:t>
            </a:r>
            <a:r>
              <a:rPr lang="en-ID" sz="1000" dirty="0" err="1"/>
              <a:t>dapat</a:t>
            </a:r>
            <a:r>
              <a:rPr lang="en-ID" sz="1000" dirty="0"/>
              <a:t> </a:t>
            </a:r>
            <a:r>
              <a:rPr lang="en-ID" sz="1000" dirty="0" err="1"/>
              <a:t>diketahui</a:t>
            </a:r>
            <a:r>
              <a:rPr lang="en-ID" sz="1000" dirty="0"/>
              <a:t> formula </a:t>
            </a:r>
            <a:r>
              <a:rPr lang="en-ID" sz="1000" dirty="0" err="1"/>
              <a:t>sebagai</a:t>
            </a:r>
            <a:r>
              <a:rPr lang="en-ID" sz="1000" dirty="0"/>
              <a:t> </a:t>
            </a:r>
            <a:r>
              <a:rPr lang="en-ID" sz="1000" dirty="0" err="1"/>
              <a:t>berikut</a:t>
            </a:r>
            <a:r>
              <a:rPr lang="en-ID" sz="1000" dirty="0"/>
              <a:t> :</a:t>
            </a:r>
          </a:p>
          <a:p>
            <a:pPr algn="just"/>
            <a:endParaRPr lang="en-ID" sz="1000" dirty="0"/>
          </a:p>
          <a:p>
            <a:r>
              <a:rPr lang="en-ID" sz="1000" dirty="0">
                <a:highlight>
                  <a:srgbClr val="00FFFF"/>
                </a:highlight>
              </a:rPr>
              <a:t>=INDEX('Personal Teks 2'!F2:F1001;(MATCH(MAX('Personal Teks 2'!Q2:Q1001);'Personal Teks 2'!Q2:Q1001;0)))</a:t>
            </a:r>
          </a:p>
          <a:p>
            <a:endParaRPr lang="en-ID" sz="1000" dirty="0">
              <a:highlight>
                <a:srgbClr val="00FFFF"/>
              </a:highlight>
            </a:endParaRPr>
          </a:p>
          <a:p>
            <a:r>
              <a:rPr lang="en-US" sz="1000" dirty="0">
                <a:highlight>
                  <a:srgbClr val="00FFFF"/>
                </a:highlight>
              </a:rPr>
              <a:t>=INDEX(Helper2!A2:B7;MATCH(MIN(Helper2!B2:Helper2!B7);Helper2!B2:B7;0);1)</a:t>
            </a:r>
            <a:endParaRPr lang="en-ID" sz="1000" dirty="0">
              <a:highlight>
                <a:srgbClr val="00FFFF"/>
              </a:highlight>
            </a:endParaRPr>
          </a:p>
        </p:txBody>
      </p:sp>
      <p:pic>
        <p:nvPicPr>
          <p:cNvPr id="8" name="Picture 7">
            <a:extLst>
              <a:ext uri="{FF2B5EF4-FFF2-40B4-BE49-F238E27FC236}">
                <a16:creationId xmlns:a16="http://schemas.microsoft.com/office/drawing/2014/main" id="{DFE1B455-F35E-D9EC-99FB-ACA45CDE09D3}"/>
              </a:ext>
            </a:extLst>
          </p:cNvPr>
          <p:cNvPicPr>
            <a:picLocks noChangeAspect="1"/>
          </p:cNvPicPr>
          <p:nvPr/>
        </p:nvPicPr>
        <p:blipFill>
          <a:blip r:embed="rId2"/>
          <a:stretch>
            <a:fillRect/>
          </a:stretch>
        </p:blipFill>
        <p:spPr>
          <a:xfrm>
            <a:off x="2073827" y="777464"/>
            <a:ext cx="3966069" cy="2088000"/>
          </a:xfrm>
          <a:prstGeom prst="rect">
            <a:avLst/>
          </a:prstGeom>
        </p:spPr>
      </p:pic>
    </p:spTree>
    <p:extLst>
      <p:ext uri="{BB962C8B-B14F-4D97-AF65-F5344CB8AC3E}">
        <p14:creationId xmlns:p14="http://schemas.microsoft.com/office/powerpoint/2010/main" val="159185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3271E-89D7-083C-DD9D-0126D15C1404}"/>
              </a:ext>
            </a:extLst>
          </p:cNvPr>
          <p:cNvPicPr>
            <a:picLocks noChangeAspect="1"/>
          </p:cNvPicPr>
          <p:nvPr/>
        </p:nvPicPr>
        <p:blipFill>
          <a:blip r:embed="rId2"/>
          <a:stretch>
            <a:fillRect/>
          </a:stretch>
        </p:blipFill>
        <p:spPr>
          <a:xfrm>
            <a:off x="1801723" y="847570"/>
            <a:ext cx="4584589" cy="275563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E33364A-A71A-D0E0-D896-E06120A311A6}"/>
              </a:ext>
            </a:extLst>
          </p:cNvPr>
          <p:cNvSpPr txBox="1"/>
          <p:nvPr/>
        </p:nvSpPr>
        <p:spPr>
          <a:xfrm>
            <a:off x="90055" y="105885"/>
            <a:ext cx="4572000" cy="400110"/>
          </a:xfrm>
          <a:prstGeom prst="rect">
            <a:avLst/>
          </a:prstGeom>
          <a:noFill/>
        </p:spPr>
        <p:txBody>
          <a:bodyPr wrap="square">
            <a:spAutoFit/>
          </a:bodyPr>
          <a:lstStyle/>
          <a:p>
            <a:r>
              <a:rPr lang="en-US" sz="2000" b="1" dirty="0">
                <a:solidFill>
                  <a:schemeClr val="accent5"/>
                </a:solidFill>
              </a:rPr>
              <a:t>Final Result 6</a:t>
            </a:r>
            <a:endParaRPr lang="en-ID" sz="2000" b="1" dirty="0">
              <a:solidFill>
                <a:schemeClr val="accent5"/>
              </a:solidFill>
            </a:endParaRPr>
          </a:p>
        </p:txBody>
      </p:sp>
      <p:sp>
        <p:nvSpPr>
          <p:cNvPr id="7" name="TextBox 6">
            <a:extLst>
              <a:ext uri="{FF2B5EF4-FFF2-40B4-BE49-F238E27FC236}">
                <a16:creationId xmlns:a16="http://schemas.microsoft.com/office/drawing/2014/main" id="{6646DFB2-D09E-6D78-E428-CE62BD599697}"/>
              </a:ext>
            </a:extLst>
          </p:cNvPr>
          <p:cNvSpPr txBox="1"/>
          <p:nvPr/>
        </p:nvSpPr>
        <p:spPr>
          <a:xfrm>
            <a:off x="796636" y="4537364"/>
            <a:ext cx="184731" cy="307777"/>
          </a:xfrm>
          <a:prstGeom prst="rect">
            <a:avLst/>
          </a:prstGeom>
          <a:noFill/>
        </p:spPr>
        <p:txBody>
          <a:bodyPr wrap="square" rtlCol="0">
            <a:spAutoFit/>
          </a:bodyPr>
          <a:lstStyle/>
          <a:p>
            <a:endParaRPr lang="en-ID" dirty="0"/>
          </a:p>
        </p:txBody>
      </p:sp>
      <p:sp>
        <p:nvSpPr>
          <p:cNvPr id="8" name="TextBox 7">
            <a:extLst>
              <a:ext uri="{FF2B5EF4-FFF2-40B4-BE49-F238E27FC236}">
                <a16:creationId xmlns:a16="http://schemas.microsoft.com/office/drawing/2014/main" id="{C90F7211-C6CD-5E43-7830-4AA7C45F311F}"/>
              </a:ext>
            </a:extLst>
          </p:cNvPr>
          <p:cNvSpPr txBox="1"/>
          <p:nvPr/>
        </p:nvSpPr>
        <p:spPr>
          <a:xfrm>
            <a:off x="492329" y="4106477"/>
            <a:ext cx="7855035" cy="738664"/>
          </a:xfrm>
          <a:prstGeom prst="rect">
            <a:avLst/>
          </a:prstGeom>
          <a:noFill/>
        </p:spPr>
        <p:txBody>
          <a:bodyPr wrap="none" rtlCol="0">
            <a:spAutoFit/>
          </a:bodyPr>
          <a:lstStyle/>
          <a:p>
            <a:r>
              <a:rPr lang="en-US" dirty="0" err="1"/>
              <a:t>Aktuaria</a:t>
            </a:r>
            <a:r>
              <a:rPr lang="en-US" dirty="0"/>
              <a:t> </a:t>
            </a:r>
            <a:r>
              <a:rPr lang="en-US" dirty="0" err="1"/>
              <a:t>memiliki</a:t>
            </a:r>
            <a:r>
              <a:rPr lang="en-US" dirty="0"/>
              <a:t> </a:t>
            </a:r>
            <a:r>
              <a:rPr lang="en-US" dirty="0" err="1"/>
              <a:t>nilai</a:t>
            </a:r>
            <a:r>
              <a:rPr lang="en-US" dirty="0"/>
              <a:t> </a:t>
            </a:r>
            <a:r>
              <a:rPr lang="en-US" dirty="0" err="1"/>
              <a:t>tertinggi</a:t>
            </a:r>
            <a:r>
              <a:rPr lang="en-US" dirty="0"/>
              <a:t> </a:t>
            </a:r>
            <a:r>
              <a:rPr lang="en-US" dirty="0" err="1"/>
              <a:t>sementara</a:t>
            </a:r>
            <a:r>
              <a:rPr lang="en-US" dirty="0"/>
              <a:t> </a:t>
            </a:r>
            <a:r>
              <a:rPr lang="en-US" dirty="0" err="1"/>
              <a:t>matematika</a:t>
            </a:r>
            <a:r>
              <a:rPr lang="en-US" dirty="0"/>
              <a:t> </a:t>
            </a:r>
            <a:r>
              <a:rPr lang="en-US" dirty="0" err="1"/>
              <a:t>posisi</a:t>
            </a:r>
            <a:r>
              <a:rPr lang="en-US" dirty="0"/>
              <a:t> </a:t>
            </a:r>
            <a:r>
              <a:rPr lang="en-US" dirty="0" err="1"/>
              <a:t>kedua</a:t>
            </a:r>
            <a:r>
              <a:rPr lang="en-US" dirty="0"/>
              <a:t> </a:t>
            </a:r>
            <a:r>
              <a:rPr lang="en-US" dirty="0" err="1"/>
              <a:t>berbeda</a:t>
            </a:r>
            <a:r>
              <a:rPr lang="en-US" dirty="0"/>
              <a:t> tipis </a:t>
            </a:r>
            <a:r>
              <a:rPr lang="en-US" dirty="0" err="1"/>
              <a:t>dengan</a:t>
            </a:r>
            <a:r>
              <a:rPr lang="en-US" dirty="0"/>
              <a:t>  </a:t>
            </a:r>
            <a:r>
              <a:rPr lang="en-US" dirty="0" err="1"/>
              <a:t>kimia</a:t>
            </a:r>
            <a:endParaRPr lang="en-ID" dirty="0"/>
          </a:p>
          <a:p>
            <a:r>
              <a:rPr lang="en-ID" dirty="0" err="1"/>
              <a:t>Urutan</a:t>
            </a:r>
            <a:r>
              <a:rPr lang="en-ID" dirty="0"/>
              <a:t> </a:t>
            </a:r>
            <a:r>
              <a:rPr lang="en-ID" dirty="0" err="1"/>
              <a:t>ketiga</a:t>
            </a:r>
            <a:r>
              <a:rPr lang="en-ID" dirty="0"/>
              <a:t> yang </a:t>
            </a:r>
            <a:r>
              <a:rPr lang="en-ID" dirty="0" err="1"/>
              <a:t>menunjukan</a:t>
            </a:r>
            <a:r>
              <a:rPr lang="en-ID" dirty="0"/>
              <a:t> </a:t>
            </a:r>
            <a:r>
              <a:rPr lang="en-ID" dirty="0" err="1"/>
              <a:t>aktuaria</a:t>
            </a:r>
            <a:r>
              <a:rPr lang="en-ID" dirty="0"/>
              <a:t> </a:t>
            </a:r>
            <a:r>
              <a:rPr lang="en-ID" dirty="0" err="1"/>
              <a:t>memiliki</a:t>
            </a:r>
            <a:r>
              <a:rPr lang="en-ID" dirty="0"/>
              <a:t> </a:t>
            </a:r>
            <a:r>
              <a:rPr lang="en-ID" dirty="0" err="1"/>
              <a:t>kinerja</a:t>
            </a:r>
            <a:r>
              <a:rPr lang="en-ID" dirty="0"/>
              <a:t> yang </a:t>
            </a:r>
            <a:r>
              <a:rPr lang="en-ID" dirty="0" err="1"/>
              <a:t>baik</a:t>
            </a:r>
            <a:r>
              <a:rPr lang="en-ID" dirty="0"/>
              <a:t> </a:t>
            </a:r>
            <a:r>
              <a:rPr lang="en-ID" dirty="0" err="1"/>
              <a:t>dari</a:t>
            </a:r>
            <a:r>
              <a:rPr lang="en-ID" dirty="0"/>
              <a:t> </a:t>
            </a:r>
            <a:r>
              <a:rPr lang="en-ID" dirty="0" err="1"/>
              <a:t>mahasiswanya</a:t>
            </a:r>
            <a:r>
              <a:rPr lang="en-ID" dirty="0"/>
              <a:t>. </a:t>
            </a:r>
            <a:r>
              <a:rPr lang="en-ID" dirty="0" err="1"/>
              <a:t>Sement</a:t>
            </a:r>
            <a:r>
              <a:rPr lang="en-ID" dirty="0"/>
              <a:t>-</a:t>
            </a:r>
          </a:p>
          <a:p>
            <a:r>
              <a:rPr lang="en-ID" dirty="0" err="1"/>
              <a:t>Statistika</a:t>
            </a:r>
            <a:r>
              <a:rPr lang="en-ID" dirty="0"/>
              <a:t> </a:t>
            </a:r>
            <a:r>
              <a:rPr lang="en-ID" dirty="0" err="1"/>
              <a:t>menjadi</a:t>
            </a:r>
            <a:r>
              <a:rPr lang="en-ID" dirty="0"/>
              <a:t> </a:t>
            </a:r>
            <a:r>
              <a:rPr lang="en-ID" dirty="0" err="1"/>
              <a:t>fakultas</a:t>
            </a:r>
            <a:r>
              <a:rPr lang="en-ID" dirty="0"/>
              <a:t> yang paling </a:t>
            </a:r>
            <a:r>
              <a:rPr lang="en-ID" dirty="0" err="1"/>
              <a:t>buruk</a:t>
            </a:r>
            <a:r>
              <a:rPr lang="en-ID" dirty="0"/>
              <a:t> </a:t>
            </a:r>
            <a:r>
              <a:rPr lang="en-ID" dirty="0" err="1"/>
              <a:t>karena</a:t>
            </a:r>
            <a:r>
              <a:rPr lang="en-ID" dirty="0"/>
              <a:t> </a:t>
            </a:r>
            <a:r>
              <a:rPr lang="en-ID" dirty="0" err="1"/>
              <a:t>diposisi</a:t>
            </a:r>
            <a:r>
              <a:rPr lang="en-ID" dirty="0"/>
              <a:t> </a:t>
            </a:r>
            <a:r>
              <a:rPr lang="en-ID" dirty="0" err="1"/>
              <a:t>terendah</a:t>
            </a:r>
            <a:r>
              <a:rPr lang="en-ID" dirty="0"/>
              <a:t> </a:t>
            </a:r>
            <a:r>
              <a:rPr lang="en-ID" dirty="0" err="1"/>
              <a:t>dalam</a:t>
            </a:r>
            <a:r>
              <a:rPr lang="en-ID" dirty="0"/>
              <a:t> </a:t>
            </a:r>
            <a:r>
              <a:rPr lang="en-ID" dirty="0" err="1"/>
              <a:t>grafik</a:t>
            </a:r>
            <a:r>
              <a:rPr lang="en-ID" dirty="0"/>
              <a:t>.</a:t>
            </a:r>
            <a:endParaRPr lang="en-US" dirty="0"/>
          </a:p>
        </p:txBody>
      </p:sp>
    </p:spTree>
    <p:extLst>
      <p:ext uri="{BB962C8B-B14F-4D97-AF65-F5344CB8AC3E}">
        <p14:creationId xmlns:p14="http://schemas.microsoft.com/office/powerpoint/2010/main" val="90100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6"/>
          <p:cNvPicPr preferRelativeResize="0"/>
          <p:nvPr/>
        </p:nvPicPr>
        <p:blipFill>
          <a:blip r:embed="rId3">
            <a:alphaModFix/>
          </a:blip>
          <a:stretch>
            <a:fillRect/>
          </a:stretch>
        </p:blipFill>
        <p:spPr>
          <a:xfrm>
            <a:off x="0" y="0"/>
            <a:ext cx="9143977" cy="5143501"/>
          </a:xfrm>
          <a:prstGeom prst="rect">
            <a:avLst/>
          </a:prstGeom>
          <a:noFill/>
          <a:ln>
            <a:noFill/>
          </a:ln>
        </p:spPr>
      </p:pic>
      <p:sp>
        <p:nvSpPr>
          <p:cNvPr id="295" name="Google Shape;295;p26"/>
          <p:cNvSpPr txBox="1"/>
          <p:nvPr/>
        </p:nvSpPr>
        <p:spPr>
          <a:xfrm>
            <a:off x="4176953" y="1733631"/>
            <a:ext cx="5115900" cy="1203568"/>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id" sz="3300" b="1" dirty="0">
                <a:solidFill>
                  <a:schemeClr val="lt1"/>
                </a:solidFill>
                <a:latin typeface="Roboto"/>
                <a:ea typeface="Roboto"/>
                <a:cs typeface="Roboto"/>
                <a:sym typeface="Roboto"/>
              </a:rPr>
              <a:t>Part 3: Mengolah Data dan Membuat Analisa</a:t>
            </a:r>
            <a:endParaRPr sz="3300" b="1" dirty="0">
              <a:solidFill>
                <a:schemeClr val="lt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3300" b="1" dirty="0">
              <a:solidFill>
                <a:schemeClr val="lt1"/>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1700" b="1" dirty="0">
              <a:solidFill>
                <a:schemeClr val="lt1"/>
              </a:solidFill>
              <a:latin typeface="Roboto"/>
              <a:ea typeface="Roboto"/>
              <a:cs typeface="Roboto"/>
              <a:sym typeface="Roboto"/>
            </a:endParaRPr>
          </a:p>
          <a:p>
            <a:pPr marL="0" lvl="0" indent="0" algn="l" rtl="0">
              <a:lnSpc>
                <a:spcPct val="80000"/>
              </a:lnSpc>
              <a:spcBef>
                <a:spcPts val="0"/>
              </a:spcBef>
              <a:spcAft>
                <a:spcPts val="0"/>
              </a:spcAft>
              <a:buNone/>
            </a:pPr>
            <a:endParaRPr sz="3000" b="1" dirty="0">
              <a:solidFill>
                <a:schemeClr val="lt1"/>
              </a:solidFill>
              <a:latin typeface="Roboto"/>
              <a:ea typeface="Roboto"/>
              <a:cs typeface="Roboto"/>
              <a:sym typeface="Roboto"/>
            </a:endParaRPr>
          </a:p>
        </p:txBody>
      </p:sp>
      <p:sp>
        <p:nvSpPr>
          <p:cNvPr id="296" name="Google Shape;296;p26"/>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a:latin typeface="Open Sans"/>
              <a:ea typeface="Open Sans"/>
              <a:cs typeface="Open Sans"/>
              <a:sym typeface="Open Sans"/>
            </a:endParaRPr>
          </a:p>
        </p:txBody>
      </p:sp>
    </p:spTree>
    <p:extLst>
      <p:ext uri="{BB962C8B-B14F-4D97-AF65-F5344CB8AC3E}">
        <p14:creationId xmlns:p14="http://schemas.microsoft.com/office/powerpoint/2010/main" val="3686819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BCEFA0-D547-8909-F1DC-036D6127496A}"/>
              </a:ext>
            </a:extLst>
          </p:cNvPr>
          <p:cNvSpPr txBox="1"/>
          <p:nvPr/>
        </p:nvSpPr>
        <p:spPr>
          <a:xfrm>
            <a:off x="1559329" y="308264"/>
            <a:ext cx="4572000" cy="707886"/>
          </a:xfrm>
          <a:prstGeom prst="rect">
            <a:avLst/>
          </a:prstGeom>
          <a:noFill/>
        </p:spPr>
        <p:txBody>
          <a:bodyPr wrap="square">
            <a:spAutoFit/>
          </a:bodyPr>
          <a:lstStyle/>
          <a:p>
            <a:pPr algn="ctr"/>
            <a:r>
              <a:rPr lang="en-US" sz="2000" b="1" dirty="0" err="1">
                <a:solidFill>
                  <a:schemeClr val="accent5"/>
                </a:solidFill>
              </a:rPr>
              <a:t>Seputar</a:t>
            </a:r>
            <a:r>
              <a:rPr lang="en-US" sz="2000" b="1" dirty="0">
                <a:solidFill>
                  <a:schemeClr val="accent5"/>
                </a:solidFill>
              </a:rPr>
              <a:t> </a:t>
            </a:r>
            <a:r>
              <a:rPr lang="en-US" sz="2000" b="1" dirty="0" err="1">
                <a:solidFill>
                  <a:schemeClr val="accent5"/>
                </a:solidFill>
              </a:rPr>
              <a:t>Pembelanjaraan</a:t>
            </a:r>
            <a:r>
              <a:rPr lang="en-US" sz="2000" b="1" dirty="0">
                <a:solidFill>
                  <a:schemeClr val="accent5"/>
                </a:solidFill>
              </a:rPr>
              <a:t> </a:t>
            </a:r>
            <a:r>
              <a:rPr lang="en-US" sz="2000" b="1" dirty="0" err="1">
                <a:solidFill>
                  <a:schemeClr val="accent5"/>
                </a:solidFill>
              </a:rPr>
              <a:t>Periode</a:t>
            </a:r>
            <a:r>
              <a:rPr lang="en-US" sz="2000" b="1" dirty="0">
                <a:solidFill>
                  <a:schemeClr val="accent5"/>
                </a:solidFill>
              </a:rPr>
              <a:t> Advance</a:t>
            </a:r>
            <a:endParaRPr lang="en-ID" sz="2000" b="1" dirty="0">
              <a:solidFill>
                <a:schemeClr val="accent5"/>
              </a:solidFill>
            </a:endParaRPr>
          </a:p>
        </p:txBody>
      </p:sp>
      <p:sp>
        <p:nvSpPr>
          <p:cNvPr id="5" name="TextBox 4">
            <a:extLst>
              <a:ext uri="{FF2B5EF4-FFF2-40B4-BE49-F238E27FC236}">
                <a16:creationId xmlns:a16="http://schemas.microsoft.com/office/drawing/2014/main" id="{8AC11375-7A92-7FF5-F4C3-A6570891F65C}"/>
              </a:ext>
            </a:extLst>
          </p:cNvPr>
          <p:cNvSpPr txBox="1"/>
          <p:nvPr/>
        </p:nvSpPr>
        <p:spPr>
          <a:xfrm>
            <a:off x="914401" y="3692236"/>
            <a:ext cx="184731" cy="307777"/>
          </a:xfrm>
          <a:prstGeom prst="rect">
            <a:avLst/>
          </a:prstGeom>
          <a:noFill/>
        </p:spPr>
        <p:txBody>
          <a:bodyPr wrap="none" rtlCol="0">
            <a:spAutoFit/>
          </a:bodyPr>
          <a:lstStyle/>
          <a:p>
            <a:endParaRPr lang="en-ID" dirty="0"/>
          </a:p>
        </p:txBody>
      </p:sp>
      <p:graphicFrame>
        <p:nvGraphicFramePr>
          <p:cNvPr id="8" name="Table 7">
            <a:extLst>
              <a:ext uri="{FF2B5EF4-FFF2-40B4-BE49-F238E27FC236}">
                <a16:creationId xmlns:a16="http://schemas.microsoft.com/office/drawing/2014/main" id="{0D7594F0-3426-FFE9-EE97-8E72B4209FAE}"/>
              </a:ext>
            </a:extLst>
          </p:cNvPr>
          <p:cNvGraphicFramePr>
            <a:graphicFrameLocks noGrp="1"/>
          </p:cNvGraphicFramePr>
          <p:nvPr/>
        </p:nvGraphicFramePr>
        <p:xfrm>
          <a:off x="2015837" y="1294823"/>
          <a:ext cx="3796145" cy="185420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252526535"/>
                    </a:ext>
                  </a:extLst>
                </a:gridCol>
              </a:tblGrid>
              <a:tr h="370840">
                <a:tc>
                  <a:txBody>
                    <a:bodyPr/>
                    <a:lstStyle/>
                    <a:p>
                      <a:r>
                        <a:rPr lang="en-US" dirty="0"/>
                        <a:t>Study </a:t>
                      </a:r>
                      <a:endParaRPr lang="en-ID" dirty="0"/>
                    </a:p>
                  </a:txBody>
                  <a:tcPr/>
                </a:tc>
                <a:extLst>
                  <a:ext uri="{0D108BD9-81ED-4DB2-BD59-A6C34878D82A}">
                    <a16:rowId xmlns:a16="http://schemas.microsoft.com/office/drawing/2014/main" val="643719441"/>
                  </a:ext>
                </a:extLst>
              </a:tr>
              <a:tr h="370840">
                <a:tc>
                  <a:txBody>
                    <a:bodyPr/>
                    <a:lstStyle/>
                    <a:p>
                      <a:r>
                        <a:rPr lang="en-US" dirty="0"/>
                        <a:t>Pivotable</a:t>
                      </a:r>
                      <a:endParaRPr lang="en-ID" dirty="0"/>
                    </a:p>
                  </a:txBody>
                  <a:tcPr/>
                </a:tc>
                <a:extLst>
                  <a:ext uri="{0D108BD9-81ED-4DB2-BD59-A6C34878D82A}">
                    <a16:rowId xmlns:a16="http://schemas.microsoft.com/office/drawing/2014/main" val="3903354783"/>
                  </a:ext>
                </a:extLst>
              </a:tr>
              <a:tr h="370840">
                <a:tc>
                  <a:txBody>
                    <a:bodyPr/>
                    <a:lstStyle/>
                    <a:p>
                      <a:r>
                        <a:rPr lang="en-US" dirty="0" err="1"/>
                        <a:t>Dashbord</a:t>
                      </a:r>
                      <a:r>
                        <a:rPr lang="en-US" dirty="0"/>
                        <a:t> And Reporting</a:t>
                      </a:r>
                    </a:p>
                  </a:txBody>
                  <a:tcPr/>
                </a:tc>
                <a:extLst>
                  <a:ext uri="{0D108BD9-81ED-4DB2-BD59-A6C34878D82A}">
                    <a16:rowId xmlns:a16="http://schemas.microsoft.com/office/drawing/2014/main" val="704147671"/>
                  </a:ext>
                </a:extLst>
              </a:tr>
              <a:tr h="370840">
                <a:tc>
                  <a:txBody>
                    <a:bodyPr/>
                    <a:lstStyle/>
                    <a:p>
                      <a:r>
                        <a:rPr lang="en-US" dirty="0"/>
                        <a:t>Macro </a:t>
                      </a:r>
                      <a:r>
                        <a:rPr lang="en-US" dirty="0" err="1"/>
                        <a:t>Vba</a:t>
                      </a:r>
                      <a:r>
                        <a:rPr lang="en-US" dirty="0"/>
                        <a:t> 1</a:t>
                      </a:r>
                      <a:endParaRPr lang="en-ID" dirty="0"/>
                    </a:p>
                  </a:txBody>
                  <a:tcPr/>
                </a:tc>
                <a:extLst>
                  <a:ext uri="{0D108BD9-81ED-4DB2-BD59-A6C34878D82A}">
                    <a16:rowId xmlns:a16="http://schemas.microsoft.com/office/drawing/2014/main" val="3435710410"/>
                  </a:ext>
                </a:extLst>
              </a:tr>
              <a:tr h="370840">
                <a:tc>
                  <a:txBody>
                    <a:bodyPr/>
                    <a:lstStyle/>
                    <a:p>
                      <a:r>
                        <a:rPr lang="en-US" dirty="0"/>
                        <a:t>Macro </a:t>
                      </a:r>
                      <a:r>
                        <a:rPr lang="en-US" dirty="0" err="1"/>
                        <a:t>Vba</a:t>
                      </a:r>
                      <a:r>
                        <a:rPr lang="en-US" dirty="0"/>
                        <a:t> 2</a:t>
                      </a:r>
                      <a:endParaRPr lang="en-ID" dirty="0"/>
                    </a:p>
                  </a:txBody>
                  <a:tcPr/>
                </a:tc>
                <a:extLst>
                  <a:ext uri="{0D108BD9-81ED-4DB2-BD59-A6C34878D82A}">
                    <a16:rowId xmlns:a16="http://schemas.microsoft.com/office/drawing/2014/main" val="247711410"/>
                  </a:ext>
                </a:extLst>
              </a:tr>
            </a:tbl>
          </a:graphicData>
        </a:graphic>
      </p:graphicFrame>
      <p:sp>
        <p:nvSpPr>
          <p:cNvPr id="9" name="TextBox 8">
            <a:extLst>
              <a:ext uri="{FF2B5EF4-FFF2-40B4-BE49-F238E27FC236}">
                <a16:creationId xmlns:a16="http://schemas.microsoft.com/office/drawing/2014/main" id="{4C0CFB58-D31F-2F1C-39C6-4E583CAFC2D4}"/>
              </a:ext>
            </a:extLst>
          </p:cNvPr>
          <p:cNvSpPr txBox="1"/>
          <p:nvPr/>
        </p:nvSpPr>
        <p:spPr>
          <a:xfrm>
            <a:off x="767053" y="4135582"/>
            <a:ext cx="7736413" cy="307777"/>
          </a:xfrm>
          <a:prstGeom prst="rect">
            <a:avLst/>
          </a:prstGeom>
          <a:noFill/>
        </p:spPr>
        <p:txBody>
          <a:bodyPr wrap="none" rtlCol="0">
            <a:spAutoFit/>
          </a:bodyPr>
          <a:lstStyle/>
          <a:p>
            <a:r>
              <a:rPr lang="en-US" dirty="0"/>
              <a:t>Hal </a:t>
            </a:r>
            <a:r>
              <a:rPr lang="en-US" dirty="0" err="1"/>
              <a:t>ini</a:t>
            </a:r>
            <a:r>
              <a:rPr lang="en-US" dirty="0"/>
              <a:t> </a:t>
            </a:r>
            <a:r>
              <a:rPr lang="en-US" dirty="0" err="1"/>
              <a:t>akan</a:t>
            </a:r>
            <a:r>
              <a:rPr lang="en-US" dirty="0"/>
              <a:t> </a:t>
            </a:r>
            <a:r>
              <a:rPr lang="en-US" dirty="0" err="1"/>
              <a:t>dijelaskan</a:t>
            </a:r>
            <a:r>
              <a:rPr lang="en-US" dirty="0"/>
              <a:t> pada slide </a:t>
            </a:r>
            <a:r>
              <a:rPr lang="en-US" dirty="0" err="1"/>
              <a:t>slide</a:t>
            </a:r>
            <a:r>
              <a:rPr lang="en-US" dirty="0"/>
              <a:t> </a:t>
            </a:r>
            <a:r>
              <a:rPr lang="en-US" dirty="0" err="1"/>
              <a:t>selanjutnya</a:t>
            </a:r>
            <a:r>
              <a:rPr lang="en-US" dirty="0"/>
              <a:t> </a:t>
            </a:r>
            <a:r>
              <a:rPr lang="en-US" dirty="0" err="1"/>
              <a:t>bagaimana</a:t>
            </a:r>
            <a:r>
              <a:rPr lang="en-US" dirty="0"/>
              <a:t> </a:t>
            </a:r>
            <a:r>
              <a:rPr lang="en-US" dirty="0" err="1"/>
              <a:t>penerapannya</a:t>
            </a:r>
            <a:r>
              <a:rPr lang="en-US" dirty="0"/>
              <a:t> pada study case </a:t>
            </a:r>
            <a:endParaRPr lang="en-ID" dirty="0"/>
          </a:p>
        </p:txBody>
      </p:sp>
    </p:spTree>
    <p:extLst>
      <p:ext uri="{BB962C8B-B14F-4D97-AF65-F5344CB8AC3E}">
        <p14:creationId xmlns:p14="http://schemas.microsoft.com/office/powerpoint/2010/main" val="2789797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F2A13F-E2E0-A494-6EF6-01C09C36A7EB}"/>
              </a:ext>
            </a:extLst>
          </p:cNvPr>
          <p:cNvSpPr txBox="1"/>
          <p:nvPr/>
        </p:nvSpPr>
        <p:spPr>
          <a:xfrm>
            <a:off x="3082636" y="510047"/>
            <a:ext cx="4572000" cy="400110"/>
          </a:xfrm>
          <a:prstGeom prst="rect">
            <a:avLst/>
          </a:prstGeom>
          <a:noFill/>
        </p:spPr>
        <p:txBody>
          <a:bodyPr wrap="square">
            <a:spAutoFit/>
          </a:bodyPr>
          <a:lstStyle/>
          <a:p>
            <a:r>
              <a:rPr lang="en-US" sz="2000" b="1" dirty="0">
                <a:solidFill>
                  <a:schemeClr val="accent5"/>
                </a:solidFill>
              </a:rPr>
              <a:t>Study Case</a:t>
            </a:r>
            <a:endParaRPr lang="en-ID" sz="2000" b="1" dirty="0">
              <a:solidFill>
                <a:schemeClr val="accent5"/>
              </a:solidFill>
            </a:endParaRPr>
          </a:p>
        </p:txBody>
      </p:sp>
      <p:sp>
        <p:nvSpPr>
          <p:cNvPr id="4" name="TextBox 3">
            <a:extLst>
              <a:ext uri="{FF2B5EF4-FFF2-40B4-BE49-F238E27FC236}">
                <a16:creationId xmlns:a16="http://schemas.microsoft.com/office/drawing/2014/main" id="{05EB3CF4-936D-EA91-4D55-8D8391473D33}"/>
              </a:ext>
            </a:extLst>
          </p:cNvPr>
          <p:cNvSpPr txBox="1"/>
          <p:nvPr/>
        </p:nvSpPr>
        <p:spPr>
          <a:xfrm>
            <a:off x="236220" y="3823729"/>
            <a:ext cx="7667799" cy="1015663"/>
          </a:xfrm>
          <a:prstGeom prst="rect">
            <a:avLst/>
          </a:prstGeom>
          <a:noFill/>
        </p:spPr>
        <p:txBody>
          <a:bodyPr wrap="square">
            <a:spAutoFit/>
          </a:bodyPr>
          <a:lstStyle/>
          <a:p>
            <a:pPr algn="just"/>
            <a:r>
              <a:rPr lang="en-US" sz="1200" dirty="0">
                <a:solidFill>
                  <a:schemeClr val="tx1"/>
                </a:solidFill>
              </a:rPr>
              <a:t>Study case  kali </a:t>
            </a:r>
            <a:r>
              <a:rPr lang="en-US" sz="1200" dirty="0" err="1">
                <a:solidFill>
                  <a:schemeClr val="tx1"/>
                </a:solidFill>
              </a:rPr>
              <a:t>ditugaskan</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menerpakan</a:t>
            </a:r>
            <a:r>
              <a:rPr lang="en-US" sz="1200" dirty="0">
                <a:solidFill>
                  <a:schemeClr val="tx1"/>
                </a:solidFill>
              </a:rPr>
              <a:t> </a:t>
            </a:r>
            <a:r>
              <a:rPr lang="en-US" sz="1200" dirty="0" err="1">
                <a:solidFill>
                  <a:schemeClr val="tx1"/>
                </a:solidFill>
              </a:rPr>
              <a:t>hasil</a:t>
            </a:r>
            <a:r>
              <a:rPr lang="en-US" sz="1200" dirty="0">
                <a:solidFill>
                  <a:schemeClr val="tx1"/>
                </a:solidFill>
              </a:rPr>
              <a:t> </a:t>
            </a:r>
            <a:r>
              <a:rPr lang="en-US" sz="1200" dirty="0" err="1">
                <a:solidFill>
                  <a:schemeClr val="tx1"/>
                </a:solidFill>
              </a:rPr>
              <a:t>pembelajaran</a:t>
            </a:r>
            <a:r>
              <a:rPr lang="en-US" sz="1200" dirty="0">
                <a:solidFill>
                  <a:schemeClr val="tx1"/>
                </a:solidFill>
              </a:rPr>
              <a:t>. </a:t>
            </a:r>
            <a:r>
              <a:rPr lang="en-US" sz="1200" dirty="0" err="1">
                <a:solidFill>
                  <a:schemeClr val="tx1"/>
                </a:solidFill>
              </a:rPr>
              <a:t>Dengan</a:t>
            </a:r>
            <a:r>
              <a:rPr lang="en-US" sz="1200" dirty="0">
                <a:solidFill>
                  <a:schemeClr val="tx1"/>
                </a:solidFill>
              </a:rPr>
              <a:t> </a:t>
            </a:r>
            <a:r>
              <a:rPr lang="en-US" sz="1200" dirty="0" err="1">
                <a:solidFill>
                  <a:schemeClr val="tx1"/>
                </a:solidFill>
              </a:rPr>
              <a:t>cara</a:t>
            </a:r>
            <a:r>
              <a:rPr lang="en-US" sz="1200" dirty="0">
                <a:solidFill>
                  <a:schemeClr val="tx1"/>
                </a:solidFill>
              </a:rPr>
              <a:t>  </a:t>
            </a:r>
            <a:r>
              <a:rPr lang="en-US" sz="1200" dirty="0" err="1">
                <a:solidFill>
                  <a:schemeClr val="tx1"/>
                </a:solidFill>
              </a:rPr>
              <a:t>mengatur</a:t>
            </a:r>
            <a:r>
              <a:rPr lang="en-US" sz="1200" dirty="0">
                <a:solidFill>
                  <a:schemeClr val="tx1"/>
                </a:solidFill>
              </a:rPr>
              <a:t> </a:t>
            </a:r>
            <a:r>
              <a:rPr lang="en-US" sz="1200" dirty="0" err="1">
                <a:solidFill>
                  <a:schemeClr val="tx1"/>
                </a:solidFill>
              </a:rPr>
              <a:t>kembali</a:t>
            </a:r>
            <a:r>
              <a:rPr lang="en-US" sz="1200" dirty="0">
                <a:solidFill>
                  <a:schemeClr val="tx1"/>
                </a:solidFill>
              </a:rPr>
              <a:t> data yang </a:t>
            </a:r>
            <a:r>
              <a:rPr lang="en-US" sz="1200" dirty="0" err="1">
                <a:solidFill>
                  <a:schemeClr val="tx1"/>
                </a:solidFill>
              </a:rPr>
              <a:t>tidak</a:t>
            </a:r>
            <a:r>
              <a:rPr lang="en-US" sz="1200" dirty="0">
                <a:solidFill>
                  <a:schemeClr val="tx1"/>
                </a:solidFill>
              </a:rPr>
              <a:t>  </a:t>
            </a:r>
            <a:r>
              <a:rPr lang="en-US" sz="1200" dirty="0" err="1">
                <a:solidFill>
                  <a:schemeClr val="tx1"/>
                </a:solidFill>
              </a:rPr>
              <a:t>terstruktur</a:t>
            </a:r>
            <a:r>
              <a:rPr lang="en-US" sz="1200" dirty="0">
                <a:solidFill>
                  <a:schemeClr val="tx1"/>
                </a:solidFill>
              </a:rPr>
              <a:t> </a:t>
            </a:r>
            <a:r>
              <a:rPr lang="en-US" sz="1200" dirty="0" err="1">
                <a:solidFill>
                  <a:schemeClr val="tx1"/>
                </a:solidFill>
              </a:rPr>
              <a:t>dari</a:t>
            </a:r>
            <a:r>
              <a:rPr lang="en-US" sz="1200" dirty="0">
                <a:solidFill>
                  <a:schemeClr val="tx1"/>
                </a:solidFill>
              </a:rPr>
              <a:t> data </a:t>
            </a:r>
            <a:r>
              <a:rPr lang="en-US" sz="1200" dirty="0" err="1">
                <a:solidFill>
                  <a:schemeClr val="tx1"/>
                </a:solidFill>
              </a:rPr>
              <a:t>data</a:t>
            </a:r>
            <a:r>
              <a:rPr lang="en-US" sz="1200" dirty="0">
                <a:solidFill>
                  <a:schemeClr val="tx1"/>
                </a:solidFill>
              </a:rPr>
              <a:t> </a:t>
            </a:r>
            <a:r>
              <a:rPr lang="en-US" sz="1200" dirty="0" err="1">
                <a:solidFill>
                  <a:schemeClr val="tx1"/>
                </a:solidFill>
              </a:rPr>
              <a:t>penjualan</a:t>
            </a:r>
            <a:r>
              <a:rPr lang="en-US" sz="1200" dirty="0">
                <a:solidFill>
                  <a:schemeClr val="tx1"/>
                </a:solidFill>
              </a:rPr>
              <a:t> yang </a:t>
            </a:r>
            <a:r>
              <a:rPr lang="en-US" sz="1200" dirty="0" err="1">
                <a:solidFill>
                  <a:schemeClr val="tx1"/>
                </a:solidFill>
              </a:rPr>
              <a:t>terlampir</a:t>
            </a:r>
            <a:r>
              <a:rPr lang="en-US" sz="1200" dirty="0">
                <a:solidFill>
                  <a:schemeClr val="tx1"/>
                </a:solidFill>
              </a:rPr>
              <a:t>, </a:t>
            </a:r>
            <a:r>
              <a:rPr lang="en-US" sz="1200" dirty="0" err="1">
                <a:solidFill>
                  <a:schemeClr val="tx1"/>
                </a:solidFill>
              </a:rPr>
              <a:t>menganalis</a:t>
            </a:r>
            <a:r>
              <a:rPr lang="en-US" sz="1200" dirty="0">
                <a:solidFill>
                  <a:schemeClr val="tx1"/>
                </a:solidFill>
              </a:rPr>
              <a:t> </a:t>
            </a:r>
            <a:r>
              <a:rPr lang="en-US" sz="1200" dirty="0" err="1">
                <a:solidFill>
                  <a:schemeClr val="tx1"/>
                </a:solidFill>
              </a:rPr>
              <a:t>hasil</a:t>
            </a:r>
            <a:r>
              <a:rPr lang="en-US" sz="1200" dirty="0">
                <a:solidFill>
                  <a:schemeClr val="tx1"/>
                </a:solidFill>
              </a:rPr>
              <a:t> </a:t>
            </a:r>
            <a:r>
              <a:rPr lang="en-US" sz="1200" dirty="0" err="1">
                <a:solidFill>
                  <a:schemeClr val="tx1"/>
                </a:solidFill>
              </a:rPr>
              <a:t>kinerja</a:t>
            </a:r>
            <a:r>
              <a:rPr lang="en-US" sz="1200" dirty="0">
                <a:solidFill>
                  <a:schemeClr val="tx1"/>
                </a:solidFill>
              </a:rPr>
              <a:t> </a:t>
            </a:r>
            <a:r>
              <a:rPr lang="en-US" sz="1200" dirty="0" err="1">
                <a:solidFill>
                  <a:schemeClr val="tx1"/>
                </a:solidFill>
              </a:rPr>
              <a:t>penjualan</a:t>
            </a:r>
            <a:r>
              <a:rPr lang="en-US" sz="1200" dirty="0">
                <a:solidFill>
                  <a:schemeClr val="tx1"/>
                </a:solidFill>
              </a:rPr>
              <a:t> </a:t>
            </a:r>
            <a:r>
              <a:rPr lang="en-US" sz="1200" dirty="0" err="1">
                <a:solidFill>
                  <a:schemeClr val="tx1"/>
                </a:solidFill>
              </a:rPr>
              <a:t>serta</a:t>
            </a:r>
            <a:r>
              <a:rPr lang="en-US" sz="1200" dirty="0">
                <a:solidFill>
                  <a:schemeClr val="tx1"/>
                </a:solidFill>
              </a:rPr>
              <a:t> </a:t>
            </a:r>
            <a:r>
              <a:rPr lang="en-US" sz="1200" dirty="0" err="1">
                <a:solidFill>
                  <a:schemeClr val="tx1"/>
                </a:solidFill>
              </a:rPr>
              <a:t>menvisualisasikannya</a:t>
            </a:r>
            <a:r>
              <a:rPr lang="en-US" sz="1200" dirty="0">
                <a:solidFill>
                  <a:schemeClr val="tx1"/>
                </a:solidFill>
              </a:rPr>
              <a:t> </a:t>
            </a:r>
            <a:r>
              <a:rPr lang="en-US" sz="1200" dirty="0" err="1">
                <a:solidFill>
                  <a:schemeClr val="tx1"/>
                </a:solidFill>
              </a:rPr>
              <a:t>melalui</a:t>
            </a:r>
            <a:r>
              <a:rPr lang="en-US" sz="1200" dirty="0">
                <a:solidFill>
                  <a:schemeClr val="tx1"/>
                </a:solidFill>
              </a:rPr>
              <a:t> </a:t>
            </a:r>
            <a:r>
              <a:rPr lang="en-US" sz="1200" dirty="0" err="1">
                <a:solidFill>
                  <a:schemeClr val="tx1"/>
                </a:solidFill>
              </a:rPr>
              <a:t>dhasbord</a:t>
            </a:r>
            <a:r>
              <a:rPr lang="en-US" sz="1200" dirty="0">
                <a:solidFill>
                  <a:schemeClr val="tx1"/>
                </a:solidFill>
              </a:rPr>
              <a:t>. Hasil </a:t>
            </a:r>
            <a:r>
              <a:rPr lang="en-US" sz="1200" dirty="0" err="1">
                <a:solidFill>
                  <a:schemeClr val="tx1"/>
                </a:solidFill>
              </a:rPr>
              <a:t>tersebut</a:t>
            </a:r>
            <a:r>
              <a:rPr lang="en-US" sz="1200" dirty="0">
                <a:solidFill>
                  <a:schemeClr val="tx1"/>
                </a:solidFill>
              </a:rPr>
              <a:t> </a:t>
            </a:r>
            <a:r>
              <a:rPr lang="en-US" sz="1200" dirty="0" err="1">
                <a:solidFill>
                  <a:schemeClr val="tx1"/>
                </a:solidFill>
              </a:rPr>
              <a:t>kemudian</a:t>
            </a:r>
            <a:r>
              <a:rPr lang="en-US" sz="1200" dirty="0">
                <a:solidFill>
                  <a:schemeClr val="tx1"/>
                </a:solidFill>
              </a:rPr>
              <a:t> </a:t>
            </a:r>
            <a:r>
              <a:rPr lang="en-US" sz="1200" dirty="0" err="1">
                <a:solidFill>
                  <a:schemeClr val="tx1"/>
                </a:solidFill>
              </a:rPr>
              <a:t>ditampilkan</a:t>
            </a:r>
            <a:r>
              <a:rPr lang="en-US" sz="1200" dirty="0">
                <a:solidFill>
                  <a:schemeClr val="tx1"/>
                </a:solidFill>
              </a:rPr>
              <a:t> pada slide </a:t>
            </a:r>
            <a:r>
              <a:rPr lang="en-US" sz="1200" dirty="0" err="1">
                <a:solidFill>
                  <a:schemeClr val="tx1"/>
                </a:solidFill>
              </a:rPr>
              <a:t>slide</a:t>
            </a:r>
            <a:r>
              <a:rPr lang="en-US" sz="1200" dirty="0">
                <a:solidFill>
                  <a:schemeClr val="tx1"/>
                </a:solidFill>
              </a:rPr>
              <a:t> </a:t>
            </a:r>
            <a:r>
              <a:rPr lang="en-US" sz="1200" dirty="0" err="1">
                <a:solidFill>
                  <a:schemeClr val="tx1"/>
                </a:solidFill>
              </a:rPr>
              <a:t>selanjutya</a:t>
            </a:r>
            <a:r>
              <a:rPr lang="en-US" sz="1200" dirty="0">
                <a:solidFill>
                  <a:schemeClr val="tx1"/>
                </a:solidFill>
              </a:rPr>
              <a:t> </a:t>
            </a:r>
            <a:r>
              <a:rPr lang="en-US" sz="1200" dirty="0" err="1">
                <a:solidFill>
                  <a:schemeClr val="tx1"/>
                </a:solidFill>
              </a:rPr>
              <a:t>mulai</a:t>
            </a:r>
            <a:r>
              <a:rPr lang="en-US" sz="1200" dirty="0">
                <a:solidFill>
                  <a:schemeClr val="tx1"/>
                </a:solidFill>
              </a:rPr>
              <a:t> </a:t>
            </a:r>
            <a:r>
              <a:rPr lang="en-US" sz="1200" dirty="0" err="1">
                <a:solidFill>
                  <a:schemeClr val="tx1"/>
                </a:solidFill>
              </a:rPr>
              <a:t>dari</a:t>
            </a:r>
            <a:r>
              <a:rPr lang="en-US" sz="1200" dirty="0">
                <a:solidFill>
                  <a:schemeClr val="tx1"/>
                </a:solidFill>
              </a:rPr>
              <a:t> problem solving dan final result. </a:t>
            </a:r>
          </a:p>
          <a:p>
            <a:pPr algn="just"/>
            <a:endParaRPr lang="en-US" sz="1200" dirty="0">
              <a:solidFill>
                <a:schemeClr val="tx1"/>
              </a:solidFill>
            </a:endParaRPr>
          </a:p>
        </p:txBody>
      </p:sp>
      <p:graphicFrame>
        <p:nvGraphicFramePr>
          <p:cNvPr id="2" name="Table 1">
            <a:extLst>
              <a:ext uri="{FF2B5EF4-FFF2-40B4-BE49-F238E27FC236}">
                <a16:creationId xmlns:a16="http://schemas.microsoft.com/office/drawing/2014/main" id="{3F70E632-DB15-7B30-95A6-0E2F79CE556D}"/>
              </a:ext>
            </a:extLst>
          </p:cNvPr>
          <p:cNvGraphicFramePr>
            <a:graphicFrameLocks noGrp="1"/>
          </p:cNvGraphicFramePr>
          <p:nvPr/>
        </p:nvGraphicFramePr>
        <p:xfrm>
          <a:off x="1981200" y="1263281"/>
          <a:ext cx="3796145" cy="1854200"/>
        </p:xfrm>
        <a:graphic>
          <a:graphicData uri="http://schemas.openxmlformats.org/drawingml/2006/table">
            <a:tbl>
              <a:tblPr firstRow="1" bandRow="1">
                <a:tableStyleId>{5C22544A-7EE6-4342-B048-85BDC9FD1C3A}</a:tableStyleId>
              </a:tblPr>
              <a:tblGrid>
                <a:gridCol w="3796145">
                  <a:extLst>
                    <a:ext uri="{9D8B030D-6E8A-4147-A177-3AD203B41FA5}">
                      <a16:colId xmlns:a16="http://schemas.microsoft.com/office/drawing/2014/main" val="2252526535"/>
                    </a:ext>
                  </a:extLst>
                </a:gridCol>
              </a:tblGrid>
              <a:tr h="370840">
                <a:tc>
                  <a:txBody>
                    <a:bodyPr/>
                    <a:lstStyle/>
                    <a:p>
                      <a:r>
                        <a:rPr lang="en-US" dirty="0"/>
                        <a:t>Study </a:t>
                      </a:r>
                      <a:endParaRPr lang="en-ID" dirty="0"/>
                    </a:p>
                  </a:txBody>
                  <a:tcPr/>
                </a:tc>
                <a:extLst>
                  <a:ext uri="{0D108BD9-81ED-4DB2-BD59-A6C34878D82A}">
                    <a16:rowId xmlns:a16="http://schemas.microsoft.com/office/drawing/2014/main" val="643719441"/>
                  </a:ext>
                </a:extLst>
              </a:tr>
              <a:tr h="370840">
                <a:tc>
                  <a:txBody>
                    <a:bodyPr/>
                    <a:lstStyle/>
                    <a:p>
                      <a:r>
                        <a:rPr lang="en-US" dirty="0"/>
                        <a:t>Pivotable</a:t>
                      </a:r>
                      <a:endParaRPr lang="en-ID" dirty="0"/>
                    </a:p>
                  </a:txBody>
                  <a:tcPr/>
                </a:tc>
                <a:extLst>
                  <a:ext uri="{0D108BD9-81ED-4DB2-BD59-A6C34878D82A}">
                    <a16:rowId xmlns:a16="http://schemas.microsoft.com/office/drawing/2014/main" val="3903354783"/>
                  </a:ext>
                </a:extLst>
              </a:tr>
              <a:tr h="370840">
                <a:tc>
                  <a:txBody>
                    <a:bodyPr/>
                    <a:lstStyle/>
                    <a:p>
                      <a:r>
                        <a:rPr lang="en-US"/>
                        <a:t>Dashbord</a:t>
                      </a:r>
                      <a:r>
                        <a:rPr lang="en-US" dirty="0"/>
                        <a:t> And Reporting</a:t>
                      </a:r>
                    </a:p>
                  </a:txBody>
                  <a:tcPr/>
                </a:tc>
                <a:extLst>
                  <a:ext uri="{0D108BD9-81ED-4DB2-BD59-A6C34878D82A}">
                    <a16:rowId xmlns:a16="http://schemas.microsoft.com/office/drawing/2014/main" val="704147671"/>
                  </a:ext>
                </a:extLst>
              </a:tr>
              <a:tr h="370840">
                <a:tc>
                  <a:txBody>
                    <a:bodyPr/>
                    <a:lstStyle/>
                    <a:p>
                      <a:r>
                        <a:rPr lang="en-US" dirty="0"/>
                        <a:t>Macro </a:t>
                      </a:r>
                      <a:r>
                        <a:rPr lang="en-US" dirty="0" err="1"/>
                        <a:t>Vba</a:t>
                      </a:r>
                      <a:r>
                        <a:rPr lang="en-US" dirty="0"/>
                        <a:t> 1</a:t>
                      </a:r>
                      <a:endParaRPr lang="en-ID" dirty="0"/>
                    </a:p>
                  </a:txBody>
                  <a:tcPr/>
                </a:tc>
                <a:extLst>
                  <a:ext uri="{0D108BD9-81ED-4DB2-BD59-A6C34878D82A}">
                    <a16:rowId xmlns:a16="http://schemas.microsoft.com/office/drawing/2014/main" val="3435710410"/>
                  </a:ext>
                </a:extLst>
              </a:tr>
              <a:tr h="370840">
                <a:tc>
                  <a:txBody>
                    <a:bodyPr/>
                    <a:lstStyle/>
                    <a:p>
                      <a:r>
                        <a:rPr lang="en-US" dirty="0"/>
                        <a:t>Macro </a:t>
                      </a:r>
                      <a:r>
                        <a:rPr lang="en-US" dirty="0" err="1"/>
                        <a:t>Vba</a:t>
                      </a:r>
                      <a:r>
                        <a:rPr lang="en-US" dirty="0"/>
                        <a:t> 2</a:t>
                      </a:r>
                      <a:endParaRPr lang="en-ID" dirty="0"/>
                    </a:p>
                  </a:txBody>
                  <a:tcPr/>
                </a:tc>
                <a:extLst>
                  <a:ext uri="{0D108BD9-81ED-4DB2-BD59-A6C34878D82A}">
                    <a16:rowId xmlns:a16="http://schemas.microsoft.com/office/drawing/2014/main" val="247711410"/>
                  </a:ext>
                </a:extLst>
              </a:tr>
            </a:tbl>
          </a:graphicData>
        </a:graphic>
      </p:graphicFrame>
    </p:spTree>
    <p:extLst>
      <p:ext uri="{BB962C8B-B14F-4D97-AF65-F5344CB8AC3E}">
        <p14:creationId xmlns:p14="http://schemas.microsoft.com/office/powerpoint/2010/main" val="61709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3977" cy="5070764"/>
          </a:xfrm>
          <a:prstGeom prst="rect">
            <a:avLst/>
          </a:prstGeom>
          <a:noFill/>
          <a:ln>
            <a:solidFill>
              <a:srgbClr val="92D050"/>
            </a:solidFill>
          </a:ln>
        </p:spPr>
      </p:pic>
      <p:sp>
        <p:nvSpPr>
          <p:cNvPr id="61" name="Google Shape;61;p14"/>
          <p:cNvSpPr txBox="1"/>
          <p:nvPr/>
        </p:nvSpPr>
        <p:spPr>
          <a:xfrm>
            <a:off x="3792125" y="1641265"/>
            <a:ext cx="5047075" cy="1276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FFFFFF"/>
                </a:solidFill>
                <a:latin typeface="Open Sans"/>
                <a:ea typeface="Open Sans"/>
                <a:cs typeface="Open Sans"/>
                <a:sym typeface="Open Sans"/>
              </a:rPr>
              <a:t>Part 1 : </a:t>
            </a:r>
            <a:r>
              <a:rPr lang="en-US" sz="3600" b="1" dirty="0" err="1">
                <a:solidFill>
                  <a:srgbClr val="FFFFFF"/>
                </a:solidFill>
                <a:latin typeface="Open Sans"/>
                <a:ea typeface="Open Sans"/>
                <a:cs typeface="Open Sans"/>
                <a:sym typeface="Open Sans"/>
              </a:rPr>
              <a:t>Mengelola</a:t>
            </a:r>
            <a:r>
              <a:rPr lang="en-US" sz="3600" b="1" dirty="0">
                <a:solidFill>
                  <a:srgbClr val="FFFFFF"/>
                </a:solidFill>
                <a:latin typeface="Open Sans"/>
                <a:ea typeface="Open Sans"/>
                <a:cs typeface="Open Sans"/>
                <a:sym typeface="Open Sans"/>
              </a:rPr>
              <a:t> Data </a:t>
            </a:r>
            <a:r>
              <a:rPr lang="en-US" sz="3600" b="1" dirty="0" err="1">
                <a:solidFill>
                  <a:srgbClr val="FFFFFF"/>
                </a:solidFill>
                <a:latin typeface="Open Sans"/>
                <a:ea typeface="Open Sans"/>
                <a:cs typeface="Open Sans"/>
                <a:sym typeface="Open Sans"/>
              </a:rPr>
              <a:t>Dengan</a:t>
            </a:r>
            <a:r>
              <a:rPr lang="en-US" sz="3600" b="1" dirty="0">
                <a:solidFill>
                  <a:srgbClr val="FFFFFF"/>
                </a:solidFill>
                <a:latin typeface="Open Sans"/>
                <a:ea typeface="Open Sans"/>
                <a:cs typeface="Open Sans"/>
                <a:sym typeface="Open Sans"/>
              </a:rPr>
              <a:t> Basic Excel</a:t>
            </a:r>
            <a:endParaRPr sz="3600" b="1" dirty="0">
              <a:latin typeface="Open Sans"/>
              <a:ea typeface="Open Sans"/>
              <a:cs typeface="Open Sans"/>
              <a:sym typeface="Open Sans"/>
            </a:endParaRPr>
          </a:p>
        </p:txBody>
      </p:sp>
      <p:sp>
        <p:nvSpPr>
          <p:cNvPr id="62" name="Google Shape;62;p14"/>
          <p:cNvSpPr txBox="1"/>
          <p:nvPr/>
        </p:nvSpPr>
        <p:spPr>
          <a:xfrm>
            <a:off x="3792125" y="2147454"/>
            <a:ext cx="5115900" cy="1080655"/>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8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chemeClr val="tx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10EB4-A98C-6FB7-41E9-2E55AD9D4B58}"/>
              </a:ext>
            </a:extLst>
          </p:cNvPr>
          <p:cNvSpPr>
            <a:spLocks noGrp="1"/>
          </p:cNvSpPr>
          <p:nvPr>
            <p:ph type="title"/>
          </p:nvPr>
        </p:nvSpPr>
        <p:spPr>
          <a:xfrm>
            <a:off x="193936" y="4128655"/>
            <a:ext cx="8520600" cy="408776"/>
          </a:xfrm>
        </p:spPr>
        <p:txBody>
          <a:bodyPr>
            <a:normAutofit fontScale="90000"/>
          </a:bodyPr>
          <a:lstStyle/>
          <a:p>
            <a:pPr algn="l"/>
            <a:r>
              <a:rPr lang="en-US" sz="1400" dirty="0" err="1"/>
              <a:t>Untuk</a:t>
            </a:r>
            <a:r>
              <a:rPr lang="en-US" sz="1400" dirty="0"/>
              <a:t> </a:t>
            </a:r>
            <a:r>
              <a:rPr lang="en-US" sz="1400" dirty="0" err="1"/>
              <a:t>dapat</a:t>
            </a:r>
            <a:r>
              <a:rPr lang="en-US" sz="1400" dirty="0"/>
              <a:t> </a:t>
            </a:r>
            <a:r>
              <a:rPr lang="en-US" sz="1400" dirty="0" err="1"/>
              <a:t>meyusun</a:t>
            </a:r>
            <a:r>
              <a:rPr lang="en-US" sz="1400" dirty="0"/>
              <a:t> data </a:t>
            </a:r>
            <a:r>
              <a:rPr lang="en-US" sz="1400" dirty="0" err="1"/>
              <a:t>dengan</a:t>
            </a:r>
            <a:r>
              <a:rPr lang="en-US" sz="1400" dirty="0"/>
              <a:t> </a:t>
            </a:r>
            <a:r>
              <a:rPr lang="en-US" sz="1400" dirty="0" err="1"/>
              <a:t>benar</a:t>
            </a:r>
            <a:r>
              <a:rPr lang="en-US" sz="1400" dirty="0"/>
              <a:t> </a:t>
            </a:r>
            <a:r>
              <a:rPr lang="en-US" sz="1400" dirty="0" err="1"/>
              <a:t>maka</a:t>
            </a:r>
            <a:r>
              <a:rPr lang="en-US" sz="1400" dirty="0"/>
              <a:t> </a:t>
            </a:r>
            <a:r>
              <a:rPr lang="en-US" sz="1400" dirty="0" err="1"/>
              <a:t>membutuhkan</a:t>
            </a:r>
            <a:r>
              <a:rPr lang="en-US" sz="1400" dirty="0"/>
              <a:t> data yang </a:t>
            </a:r>
            <a:r>
              <a:rPr lang="en-US" sz="1400" dirty="0" err="1"/>
              <a:t>terdapat</a:t>
            </a:r>
            <a:r>
              <a:rPr lang="en-US" sz="1400" dirty="0"/>
              <a:t> pada sheet </a:t>
            </a:r>
            <a:r>
              <a:rPr lang="en-US" sz="1400" dirty="0" err="1"/>
              <a:t>kostumer</a:t>
            </a:r>
            <a:br>
              <a:rPr lang="en-US" sz="1400" dirty="0"/>
            </a:br>
            <a:r>
              <a:rPr lang="en-US" sz="1400" dirty="0"/>
              <a:t>dan sheet </a:t>
            </a:r>
            <a:r>
              <a:rPr lang="en-US" sz="1400" dirty="0" err="1"/>
              <a:t>produk</a:t>
            </a:r>
            <a:r>
              <a:rPr lang="en-US" sz="1400" dirty="0"/>
              <a:t>.</a:t>
            </a:r>
            <a:endParaRPr lang="en-ID" sz="1400" dirty="0"/>
          </a:p>
        </p:txBody>
      </p:sp>
      <p:sp>
        <p:nvSpPr>
          <p:cNvPr id="5" name="TextBox 4">
            <a:extLst>
              <a:ext uri="{FF2B5EF4-FFF2-40B4-BE49-F238E27FC236}">
                <a16:creationId xmlns:a16="http://schemas.microsoft.com/office/drawing/2014/main" id="{1F47A87D-45BF-3392-814B-7D9111B77E58}"/>
              </a:ext>
            </a:extLst>
          </p:cNvPr>
          <p:cNvSpPr txBox="1"/>
          <p:nvPr/>
        </p:nvSpPr>
        <p:spPr>
          <a:xfrm>
            <a:off x="0" y="0"/>
            <a:ext cx="2605200" cy="400110"/>
          </a:xfrm>
          <a:prstGeom prst="rect">
            <a:avLst/>
          </a:prstGeom>
          <a:noFill/>
        </p:spPr>
        <p:txBody>
          <a:bodyPr wrap="none" rtlCol="0">
            <a:spAutoFit/>
          </a:bodyPr>
          <a:lstStyle/>
          <a:p>
            <a:r>
              <a:rPr lang="en-US" sz="2000" b="1" dirty="0">
                <a:solidFill>
                  <a:schemeClr val="accent5"/>
                </a:solidFill>
              </a:rPr>
              <a:t>A. Problem Solving </a:t>
            </a:r>
            <a:endParaRPr lang="en-ID" sz="2000" b="1" dirty="0">
              <a:solidFill>
                <a:schemeClr val="accent5"/>
              </a:solidFill>
            </a:endParaRPr>
          </a:p>
        </p:txBody>
      </p:sp>
      <p:pic>
        <p:nvPicPr>
          <p:cNvPr id="7" name="Picture 6">
            <a:extLst>
              <a:ext uri="{FF2B5EF4-FFF2-40B4-BE49-F238E27FC236}">
                <a16:creationId xmlns:a16="http://schemas.microsoft.com/office/drawing/2014/main" id="{5124E847-B1AF-7688-4DA7-9D3BFE07CA64}"/>
              </a:ext>
            </a:extLst>
          </p:cNvPr>
          <p:cNvPicPr>
            <a:picLocks noChangeAspect="1"/>
          </p:cNvPicPr>
          <p:nvPr/>
        </p:nvPicPr>
        <p:blipFill>
          <a:blip r:embed="rId2"/>
          <a:stretch>
            <a:fillRect/>
          </a:stretch>
        </p:blipFill>
        <p:spPr>
          <a:xfrm>
            <a:off x="568034" y="532845"/>
            <a:ext cx="7371517" cy="3456000"/>
          </a:xfrm>
          <a:prstGeom prst="rect">
            <a:avLst/>
          </a:prstGeom>
        </p:spPr>
      </p:pic>
    </p:spTree>
    <p:extLst>
      <p:ext uri="{BB962C8B-B14F-4D97-AF65-F5344CB8AC3E}">
        <p14:creationId xmlns:p14="http://schemas.microsoft.com/office/powerpoint/2010/main" val="1158060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E7902-1941-CBE3-DFE5-C07AAB81373E}"/>
              </a:ext>
            </a:extLst>
          </p:cNvPr>
          <p:cNvPicPr>
            <a:picLocks noChangeAspect="1"/>
          </p:cNvPicPr>
          <p:nvPr/>
        </p:nvPicPr>
        <p:blipFill>
          <a:blip r:embed="rId2"/>
          <a:stretch>
            <a:fillRect/>
          </a:stretch>
        </p:blipFill>
        <p:spPr>
          <a:xfrm>
            <a:off x="90027" y="779190"/>
            <a:ext cx="4088503" cy="2635955"/>
          </a:xfrm>
          <a:prstGeom prst="rect">
            <a:avLst/>
          </a:prstGeom>
        </p:spPr>
      </p:pic>
      <p:pic>
        <p:nvPicPr>
          <p:cNvPr id="6" name="Picture 5">
            <a:extLst>
              <a:ext uri="{FF2B5EF4-FFF2-40B4-BE49-F238E27FC236}">
                <a16:creationId xmlns:a16="http://schemas.microsoft.com/office/drawing/2014/main" id="{33895B12-2635-CF01-AD41-39BC24D711EA}"/>
              </a:ext>
            </a:extLst>
          </p:cNvPr>
          <p:cNvPicPr>
            <a:picLocks noChangeAspect="1"/>
          </p:cNvPicPr>
          <p:nvPr/>
        </p:nvPicPr>
        <p:blipFill>
          <a:blip r:embed="rId3"/>
          <a:stretch>
            <a:fillRect/>
          </a:stretch>
        </p:blipFill>
        <p:spPr>
          <a:xfrm>
            <a:off x="4364181" y="869406"/>
            <a:ext cx="6167788" cy="2282501"/>
          </a:xfrm>
          <a:prstGeom prst="rect">
            <a:avLst/>
          </a:prstGeom>
        </p:spPr>
      </p:pic>
      <p:sp>
        <p:nvSpPr>
          <p:cNvPr id="7" name="TextBox 6">
            <a:extLst>
              <a:ext uri="{FF2B5EF4-FFF2-40B4-BE49-F238E27FC236}">
                <a16:creationId xmlns:a16="http://schemas.microsoft.com/office/drawing/2014/main" id="{4B557B05-C81A-AE02-E713-BABDAE7A59DA}"/>
              </a:ext>
            </a:extLst>
          </p:cNvPr>
          <p:cNvSpPr txBox="1"/>
          <p:nvPr/>
        </p:nvSpPr>
        <p:spPr>
          <a:xfrm>
            <a:off x="-62373" y="47406"/>
            <a:ext cx="3631122" cy="400110"/>
          </a:xfrm>
          <a:prstGeom prst="rect">
            <a:avLst/>
          </a:prstGeom>
          <a:noFill/>
        </p:spPr>
        <p:txBody>
          <a:bodyPr wrap="none" rtlCol="0">
            <a:spAutoFit/>
          </a:bodyPr>
          <a:lstStyle/>
          <a:p>
            <a:r>
              <a:rPr lang="en-US" sz="2000" b="1" dirty="0">
                <a:solidFill>
                  <a:schemeClr val="accent5"/>
                </a:solidFill>
              </a:rPr>
              <a:t>1. Problem Solving </a:t>
            </a:r>
            <a:r>
              <a:rPr lang="en-US" sz="2000" b="1" dirty="0" err="1">
                <a:solidFill>
                  <a:schemeClr val="accent5"/>
                </a:solidFill>
              </a:rPr>
              <a:t>Lanjutan</a:t>
            </a:r>
            <a:endParaRPr lang="en-ID" sz="2000" b="1" dirty="0">
              <a:solidFill>
                <a:schemeClr val="accent5"/>
              </a:solidFill>
            </a:endParaRPr>
          </a:p>
        </p:txBody>
      </p:sp>
      <p:sp>
        <p:nvSpPr>
          <p:cNvPr id="9" name="Title 8">
            <a:extLst>
              <a:ext uri="{FF2B5EF4-FFF2-40B4-BE49-F238E27FC236}">
                <a16:creationId xmlns:a16="http://schemas.microsoft.com/office/drawing/2014/main" id="{F9AB2FCC-BA85-3510-C13D-F038859E78EB}"/>
              </a:ext>
            </a:extLst>
          </p:cNvPr>
          <p:cNvSpPr>
            <a:spLocks noGrp="1"/>
          </p:cNvSpPr>
          <p:nvPr>
            <p:ph type="title"/>
          </p:nvPr>
        </p:nvSpPr>
        <p:spPr>
          <a:xfrm>
            <a:off x="-1" y="3415145"/>
            <a:ext cx="8963891" cy="1614052"/>
          </a:xfrm>
        </p:spPr>
        <p:txBody>
          <a:bodyPr>
            <a:normAutofit/>
          </a:bodyPr>
          <a:lstStyle/>
          <a:p>
            <a:pPr algn="just"/>
            <a:r>
              <a:rPr kumimoji="0" lang="en-US" sz="1100" b="0" i="0" u="none" strike="noStrike" kern="0" cap="none" spc="0" normalizeH="0" baseline="0" noProof="0" dirty="0">
                <a:ln>
                  <a:noFill/>
                </a:ln>
                <a:solidFill>
                  <a:srgbClr val="000000"/>
                </a:solidFill>
                <a:effectLst/>
                <a:uLnTx/>
                <a:uFillTx/>
                <a:sym typeface="Arial"/>
              </a:rPr>
              <a:t>Data yang </a:t>
            </a:r>
            <a:r>
              <a:rPr kumimoji="0" lang="en-US" sz="1100" b="0" i="0" u="none" strike="noStrike" kern="0" cap="none" spc="0" normalizeH="0" baseline="0" noProof="0" dirty="0" err="1">
                <a:ln>
                  <a:noFill/>
                </a:ln>
                <a:solidFill>
                  <a:srgbClr val="000000"/>
                </a:solidFill>
                <a:effectLst/>
                <a:uLnTx/>
                <a:uFillTx/>
                <a:sym typeface="Arial"/>
              </a:rPr>
              <a:t>akan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diambil</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disheet</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prouduk</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masih</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berupa</a:t>
            </a:r>
            <a:r>
              <a:rPr kumimoji="0" lang="en-US" sz="1100" b="0" i="0" u="none" strike="noStrike" kern="0" cap="none" spc="0" normalizeH="0" baseline="0" noProof="0" dirty="0">
                <a:ln>
                  <a:noFill/>
                </a:ln>
                <a:solidFill>
                  <a:srgbClr val="000000"/>
                </a:solidFill>
                <a:effectLst/>
                <a:uLnTx/>
                <a:uFillTx/>
                <a:sym typeface="Arial"/>
              </a:rPr>
              <a:t> data csv. </a:t>
            </a:r>
            <a:r>
              <a:rPr kumimoji="0" lang="en-US" sz="1100" b="0" i="0" u="none" strike="noStrike" kern="0" cap="none" spc="0" normalizeH="0" baseline="0" noProof="0" dirty="0" err="1">
                <a:ln>
                  <a:noFill/>
                </a:ln>
                <a:solidFill>
                  <a:srgbClr val="000000"/>
                </a:solidFill>
                <a:effectLst/>
                <a:uLnTx/>
                <a:uFillTx/>
                <a:sym typeface="Arial"/>
              </a:rPr>
              <a:t>Untuk</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dapat</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mengambil</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datanya</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maka</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perlu</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melakukan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cleasing</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dengan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menggunkan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kode</a:t>
            </a:r>
            <a:r>
              <a:rPr kumimoji="0" lang="en-US" sz="1100" b="0" i="0" u="none" strike="noStrike" kern="0" cap="none" spc="0" normalizeH="0" baseline="0" noProof="0" dirty="0">
                <a:ln>
                  <a:noFill/>
                </a:ln>
                <a:solidFill>
                  <a:srgbClr val="000000"/>
                </a:solidFill>
                <a:effectLst/>
                <a:uLnTx/>
                <a:uFillTx/>
                <a:sym typeface="Arial"/>
              </a:rPr>
              <a:t> macro </a:t>
            </a:r>
            <a:r>
              <a:rPr kumimoji="0" lang="en-US" sz="1100" b="0" i="0" u="none" strike="noStrike" kern="0" cap="none" spc="0" normalizeH="0" baseline="0" noProof="0" dirty="0" err="1">
                <a:ln>
                  <a:noFill/>
                </a:ln>
                <a:solidFill>
                  <a:srgbClr val="000000"/>
                </a:solidFill>
                <a:effectLst/>
                <a:uLnTx/>
                <a:uFillTx/>
                <a:sym typeface="Arial"/>
              </a:rPr>
              <a:t>atau</a:t>
            </a:r>
            <a:r>
              <a:rPr kumimoji="0" lang="en-US" sz="1100" b="0" i="0" u="none" strike="noStrike" kern="0" cap="none" spc="0" normalizeH="0" baseline="0" noProof="0" dirty="0">
                <a:ln>
                  <a:noFill/>
                </a:ln>
                <a:solidFill>
                  <a:srgbClr val="000000"/>
                </a:solidFill>
                <a:effectLst/>
                <a:uLnTx/>
                <a:uFillTx/>
                <a:sym typeface="Arial"/>
              </a:rPr>
              <a:t> text the column. </a:t>
            </a:r>
            <a:r>
              <a:rPr kumimoji="0" lang="en-US" sz="1100" b="0" i="0" u="none" strike="noStrike" kern="0" cap="none" spc="0" normalizeH="0" baseline="0" noProof="0" dirty="0" err="1">
                <a:ln>
                  <a:noFill/>
                </a:ln>
                <a:solidFill>
                  <a:srgbClr val="000000"/>
                </a:solidFill>
                <a:effectLst/>
                <a:uLnTx/>
                <a:uFillTx/>
                <a:sym typeface="Arial"/>
              </a:rPr>
              <a:t>Disini</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cara</a:t>
            </a:r>
            <a:r>
              <a:rPr kumimoji="0" lang="en-US" sz="1100" b="0" i="0" u="none" strike="noStrike" kern="0" cap="none" spc="0" normalizeH="0" baseline="0" noProof="0" dirty="0">
                <a:ln>
                  <a:noFill/>
                </a:ln>
                <a:solidFill>
                  <a:srgbClr val="000000"/>
                </a:solidFill>
                <a:effectLst/>
                <a:uLnTx/>
                <a:uFillTx/>
                <a:sym typeface="Arial"/>
              </a:rPr>
              <a:t> yang </a:t>
            </a:r>
            <a:r>
              <a:rPr kumimoji="0" lang="en-US" sz="1100" b="0" i="0" u="none" strike="noStrike" kern="0" cap="none" spc="0" normalizeH="0" baseline="0" noProof="0" dirty="0" err="1">
                <a:ln>
                  <a:noFill/>
                </a:ln>
                <a:solidFill>
                  <a:srgbClr val="000000"/>
                </a:solidFill>
                <a:effectLst/>
                <a:uLnTx/>
                <a:uFillTx/>
                <a:sym typeface="Arial"/>
              </a:rPr>
              <a:t>digunakan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adalah</a:t>
            </a:r>
            <a:r>
              <a:rPr kumimoji="0" lang="en-US" sz="1100" b="0" i="0" u="none" strike="noStrike" kern="0" cap="none" spc="0" normalizeH="0" baseline="0" noProof="0" dirty="0">
                <a:ln>
                  <a:noFill/>
                </a:ln>
                <a:solidFill>
                  <a:srgbClr val="000000"/>
                </a:solidFill>
                <a:effectLst/>
                <a:uLnTx/>
                <a:uFillTx/>
                <a:sym typeface="Arial"/>
              </a:rPr>
              <a:t> text the column. </a:t>
            </a:r>
            <a:r>
              <a:rPr kumimoji="0" lang="en-US" sz="1100" b="0" i="0" u="none" strike="noStrike" kern="0" cap="none" spc="0" normalizeH="0" baseline="0" noProof="0" dirty="0" err="1">
                <a:ln>
                  <a:noFill/>
                </a:ln>
                <a:solidFill>
                  <a:srgbClr val="000000"/>
                </a:solidFill>
                <a:effectLst/>
                <a:uLnTx/>
                <a:uFillTx/>
                <a:sym typeface="Arial"/>
              </a:rPr>
              <a:t>Gunakan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perekaman</a:t>
            </a:r>
            <a:r>
              <a:rPr kumimoji="0" lang="en-US" sz="1100" b="0" i="0" u="none" strike="noStrike" kern="0" cap="none" spc="0" normalizeH="0" baseline="0" noProof="0" dirty="0">
                <a:ln>
                  <a:noFill/>
                </a:ln>
                <a:solidFill>
                  <a:srgbClr val="000000"/>
                </a:solidFill>
                <a:effectLst/>
                <a:uLnTx/>
                <a:uFillTx/>
                <a:sym typeface="Arial"/>
              </a:rPr>
              <a:t> macro agar </a:t>
            </a:r>
            <a:r>
              <a:rPr kumimoji="0" lang="en-US" sz="1100" b="0" i="0" u="none" strike="noStrike" kern="0" cap="none" spc="0" normalizeH="0" baseline="0" noProof="0" dirty="0" err="1">
                <a:ln>
                  <a:noFill/>
                </a:ln>
                <a:solidFill>
                  <a:srgbClr val="000000"/>
                </a:solidFill>
                <a:effectLst/>
                <a:uLnTx/>
                <a:uFillTx/>
                <a:sym typeface="Arial"/>
              </a:rPr>
              <a:t>bisa</a:t>
            </a:r>
            <a:r>
              <a:rPr kumimoji="0" lang="en-US" sz="1100" b="0" i="0" u="none" strike="noStrike" kern="0" cap="none" spc="0" normalizeH="0" baseline="0" noProof="0" dirty="0">
                <a:ln>
                  <a:noFill/>
                </a:ln>
                <a:solidFill>
                  <a:srgbClr val="000000"/>
                </a:solidFill>
                <a:effectLst/>
                <a:uLnTx/>
                <a:uFillTx/>
                <a:sym typeface="Arial"/>
              </a:rPr>
              <a:t> di </a:t>
            </a:r>
            <a:r>
              <a:rPr kumimoji="0" lang="en-US" sz="1100" b="0" i="0" u="none" strike="noStrike" kern="0" cap="none" spc="0" normalizeH="0" baseline="0" noProof="0" dirty="0" err="1">
                <a:ln>
                  <a:noFill/>
                </a:ln>
                <a:solidFill>
                  <a:srgbClr val="000000"/>
                </a:solidFill>
                <a:effectLst/>
                <a:uLnTx/>
                <a:uFillTx/>
                <a:sym typeface="Arial"/>
              </a:rPr>
              <a:t>jadikan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modul</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untuk</a:t>
            </a:r>
            <a:r>
              <a:rPr kumimoji="0" lang="en-US" sz="1100" b="0" i="0" u="none" strike="noStrike" kern="0" cap="none" spc="0" normalizeH="0" baseline="0" noProof="0" dirty="0">
                <a:ln>
                  <a:noFill/>
                </a:ln>
                <a:solidFill>
                  <a:srgbClr val="000000"/>
                </a:solidFill>
                <a:effectLst/>
                <a:uLnTx/>
                <a:uFillTx/>
                <a:sym typeface="Arial"/>
              </a:rPr>
              <a:t> data </a:t>
            </a:r>
            <a:r>
              <a:rPr kumimoji="0" lang="en-US" sz="1100" b="0" i="0" u="none" strike="noStrike" kern="0" cap="none" spc="0" normalizeH="0" baseline="0" noProof="0" dirty="0" err="1">
                <a:ln>
                  <a:noFill/>
                </a:ln>
                <a:solidFill>
                  <a:srgbClr val="000000"/>
                </a:solidFill>
                <a:effectLst/>
                <a:uLnTx/>
                <a:uFillTx/>
                <a:sym typeface="Arial"/>
              </a:rPr>
              <a:t>celasing</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selanjutnya</a:t>
            </a:r>
            <a:r>
              <a:rPr kumimoji="0" lang="en-US" sz="1100" b="0" i="0" u="none" strike="noStrike" kern="0" cap="none" spc="0" normalizeH="0" baseline="0" noProof="0" dirty="0">
                <a:ln>
                  <a:noFill/>
                </a:ln>
                <a:solidFill>
                  <a:srgbClr val="000000"/>
                </a:solidFill>
                <a:effectLst/>
                <a:uLnTx/>
                <a:uFillTx/>
                <a:sym typeface="Arial"/>
              </a:rPr>
              <a:t> di sheet </a:t>
            </a:r>
            <a:r>
              <a:rPr kumimoji="0" lang="en-US" sz="1100" b="0" i="0" u="none" strike="noStrike" kern="0" cap="none" spc="0" normalizeH="0" baseline="0" noProof="0" dirty="0" err="1">
                <a:ln>
                  <a:noFill/>
                </a:ln>
                <a:solidFill>
                  <a:srgbClr val="000000"/>
                </a:solidFill>
                <a:effectLst/>
                <a:uLnTx/>
                <a:uFillTx/>
                <a:sym typeface="Arial"/>
              </a:rPr>
              <a:t>cleasing</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Vba</a:t>
            </a:r>
            <a:r>
              <a:rPr kumimoji="0" lang="en-US" sz="1100" b="0" i="0" u="none" strike="noStrike" kern="0" cap="none" spc="0" normalizeH="0" baseline="0" noProof="0" dirty="0">
                <a:ln>
                  <a:noFill/>
                </a:ln>
                <a:solidFill>
                  <a:srgbClr val="000000"/>
                </a:solidFill>
                <a:effectLst/>
                <a:uLnTx/>
                <a:uFillTx/>
                <a:sym typeface="Arial"/>
              </a:rPr>
              <a:t>. Jika </a:t>
            </a:r>
            <a:r>
              <a:rPr kumimoji="0" lang="en-US" sz="1100" b="0" i="0" u="none" strike="noStrike" kern="0" cap="none" spc="0" normalizeH="0" baseline="0" noProof="0" dirty="0" err="1">
                <a:ln>
                  <a:noFill/>
                </a:ln>
                <a:solidFill>
                  <a:srgbClr val="000000"/>
                </a:solidFill>
                <a:effectLst/>
                <a:uLnTx/>
                <a:uFillTx/>
                <a:sym typeface="Arial"/>
              </a:rPr>
              <a:t>langkah</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tersebut</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dilakukan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dengan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benar</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maka</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akan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terpampang</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seperti</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gambar</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diatas</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Setelah</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itu</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untuk</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memindahkan</a:t>
            </a:r>
            <a:r>
              <a:rPr kumimoji="0" lang="en-US" sz="1100" b="0" i="0" u="none" strike="noStrike" kern="0" cap="none" spc="0" normalizeH="0" baseline="0" noProof="0" dirty="0">
                <a:ln>
                  <a:noFill/>
                </a:ln>
                <a:solidFill>
                  <a:srgbClr val="000000"/>
                </a:solidFill>
                <a:effectLst/>
                <a:uLnTx/>
                <a:uFillTx/>
                <a:sym typeface="Arial"/>
              </a:rPr>
              <a:t> data </a:t>
            </a:r>
            <a:r>
              <a:rPr kumimoji="0" lang="en-US" sz="1100" b="0" i="0" u="none" strike="noStrike" kern="0" cap="none" spc="0" normalizeH="0" baseline="0" noProof="0" dirty="0" err="1">
                <a:ln>
                  <a:noFill/>
                </a:ln>
                <a:solidFill>
                  <a:srgbClr val="000000"/>
                </a:solidFill>
                <a:effectLst/>
                <a:uLnTx/>
                <a:uFillTx/>
                <a:sym typeface="Arial"/>
              </a:rPr>
              <a:t>ke</a:t>
            </a:r>
            <a:r>
              <a:rPr kumimoji="0" lang="en-US" sz="1100" b="0" i="0" u="none" strike="noStrike" kern="0" cap="none" spc="0" normalizeH="0" baseline="0" noProof="0" dirty="0">
                <a:ln>
                  <a:noFill/>
                </a:ln>
                <a:solidFill>
                  <a:srgbClr val="000000"/>
                </a:solidFill>
                <a:effectLst/>
                <a:uLnTx/>
                <a:uFillTx/>
                <a:sym typeface="Arial"/>
              </a:rPr>
              <a:t> sheet order data </a:t>
            </a:r>
            <a:r>
              <a:rPr kumimoji="0" lang="en-US" sz="1100" b="0" i="0" u="none" strike="noStrike" kern="0" cap="none" spc="0" normalizeH="0" baseline="0" noProof="0" dirty="0" err="1">
                <a:ln>
                  <a:noFill/>
                </a:ln>
                <a:solidFill>
                  <a:srgbClr val="000000"/>
                </a:solidFill>
                <a:effectLst/>
                <a:uLnTx/>
                <a:uFillTx/>
                <a:sym typeface="Arial"/>
              </a:rPr>
              <a:t>dilakukan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dengan</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rumus</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vlookup</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dikarenkan</a:t>
            </a:r>
            <a:r>
              <a:rPr kumimoji="0" lang="en-US" sz="1100" b="0" i="0" u="none" strike="noStrike" kern="0" cap="none" spc="0" normalizeH="0" baseline="0" noProof="0" dirty="0">
                <a:ln>
                  <a:noFill/>
                </a:ln>
                <a:solidFill>
                  <a:srgbClr val="000000"/>
                </a:solidFill>
                <a:effectLst/>
                <a:uLnTx/>
                <a:uFillTx/>
                <a:sym typeface="Arial"/>
              </a:rPr>
              <a:t> data yang </a:t>
            </a:r>
            <a:r>
              <a:rPr kumimoji="0" lang="en-US" sz="1100" b="0" i="0" u="none" strike="noStrike" kern="0" cap="none" spc="0" normalizeH="0" baseline="0" noProof="0" dirty="0" err="1">
                <a:ln>
                  <a:noFill/>
                </a:ln>
                <a:solidFill>
                  <a:srgbClr val="000000"/>
                </a:solidFill>
                <a:effectLst/>
                <a:uLnTx/>
                <a:uFillTx/>
                <a:sym typeface="Arial"/>
              </a:rPr>
              <a:t>dicari</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berada</a:t>
            </a:r>
            <a:r>
              <a:rPr kumimoji="0" lang="en-US" sz="1100" b="0" i="0" u="none" strike="noStrike" kern="0" cap="none" spc="0" normalizeH="0" baseline="0" noProof="0" dirty="0">
                <a:ln>
                  <a:noFill/>
                </a:ln>
                <a:solidFill>
                  <a:srgbClr val="000000"/>
                </a:solidFill>
                <a:effectLst/>
                <a:uLnTx/>
                <a:uFillTx/>
                <a:sym typeface="Arial"/>
              </a:rPr>
              <a:t> di </a:t>
            </a:r>
            <a:r>
              <a:rPr kumimoji="0" lang="en-US" sz="1100" b="0" i="0" u="none" strike="noStrike" kern="0" cap="none" spc="0" normalizeH="0" baseline="0" noProof="0" dirty="0" err="1">
                <a:ln>
                  <a:noFill/>
                </a:ln>
                <a:solidFill>
                  <a:srgbClr val="000000"/>
                </a:solidFill>
                <a:effectLst/>
                <a:uLnTx/>
                <a:uFillTx/>
                <a:sym typeface="Arial"/>
              </a:rPr>
              <a:t>sebelah</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kiri</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Rumus</a:t>
            </a:r>
            <a:r>
              <a:rPr lang="en-US" sz="1100" dirty="0">
                <a:solidFill>
                  <a:srgbClr val="000000"/>
                </a:solidFill>
              </a:rPr>
              <a:t> </a:t>
            </a:r>
            <a:r>
              <a:rPr kumimoji="0" lang="en-US" sz="1100" b="0" i="0" u="none" strike="noStrike" kern="0" cap="none" spc="0" normalizeH="0" baseline="0" noProof="0" dirty="0" err="1">
                <a:ln>
                  <a:noFill/>
                </a:ln>
                <a:solidFill>
                  <a:srgbClr val="000000"/>
                </a:solidFill>
                <a:effectLst/>
                <a:uLnTx/>
                <a:uFillTx/>
                <a:sym typeface="Arial"/>
              </a:rPr>
              <a:t>vlookup</a:t>
            </a:r>
            <a:r>
              <a:rPr kumimoji="0" lang="en-US" sz="1100" b="0" i="0" u="none" strike="noStrike" kern="0" cap="none" spc="0" normalizeH="0" baseline="0" noProof="0" dirty="0">
                <a:ln>
                  <a:noFill/>
                </a:ln>
                <a:solidFill>
                  <a:srgbClr val="000000"/>
                </a:solidFill>
                <a:effectLst/>
                <a:uLnTx/>
                <a:uFillTx/>
                <a:sym typeface="Arial"/>
              </a:rPr>
              <a:t> yang </a:t>
            </a:r>
            <a:r>
              <a:rPr kumimoji="0" lang="en-US" sz="1100" b="0" i="0" u="none" strike="noStrike" kern="0" cap="none" spc="0" normalizeH="0" baseline="0" noProof="0" dirty="0" err="1">
                <a:ln>
                  <a:noFill/>
                </a:ln>
                <a:solidFill>
                  <a:srgbClr val="000000"/>
                </a:solidFill>
                <a:effectLst/>
                <a:uLnTx/>
                <a:uFillTx/>
                <a:sym typeface="Arial"/>
              </a:rPr>
              <a:t>digunakan</a:t>
            </a:r>
            <a:r>
              <a:rPr kumimoji="0" lang="en-US" sz="1100" b="0" i="0" u="none" strike="noStrike" kern="0" cap="none" spc="0" normalizeH="0" baseline="0" noProof="0" dirty="0">
                <a:ln>
                  <a:noFill/>
                </a:ln>
                <a:solidFill>
                  <a:srgbClr val="000000"/>
                </a:solidFill>
                <a:effectLst/>
                <a:uLnTx/>
                <a:uFillTx/>
                <a:sym typeface="Arial"/>
              </a:rPr>
              <a:t> pada study case  kali </a:t>
            </a:r>
            <a:r>
              <a:rPr kumimoji="0" lang="en-US" sz="1100" b="0" i="0" u="none" strike="noStrike" kern="0" cap="none" spc="0" normalizeH="0" baseline="0" noProof="0" dirty="0" err="1">
                <a:ln>
                  <a:noFill/>
                </a:ln>
                <a:solidFill>
                  <a:srgbClr val="000000"/>
                </a:solidFill>
                <a:effectLst/>
                <a:uLnTx/>
                <a:uFillTx/>
                <a:sym typeface="Arial"/>
              </a:rPr>
              <a:t>ini</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terpapar</a:t>
            </a:r>
            <a:r>
              <a:rPr kumimoji="0" lang="en-US" sz="1100" b="0" i="0" u="none" strike="noStrike" kern="0" cap="none" spc="0" normalizeH="0" baseline="0" noProof="0" dirty="0">
                <a:ln>
                  <a:noFill/>
                </a:ln>
                <a:solidFill>
                  <a:srgbClr val="000000"/>
                </a:solidFill>
                <a:effectLst/>
                <a:uLnTx/>
                <a:uFillTx/>
                <a:sym typeface="Arial"/>
              </a:rPr>
              <a:t> </a:t>
            </a:r>
            <a:r>
              <a:rPr kumimoji="0" lang="en-US" sz="1100" b="0" i="0" u="none" strike="noStrike" kern="0" cap="none" spc="0" normalizeH="0" baseline="0" noProof="0" dirty="0" err="1">
                <a:ln>
                  <a:noFill/>
                </a:ln>
                <a:solidFill>
                  <a:srgbClr val="000000"/>
                </a:solidFill>
                <a:effectLst/>
                <a:uLnTx/>
                <a:uFillTx/>
                <a:sym typeface="Arial"/>
              </a:rPr>
              <a:t>seperti</a:t>
            </a:r>
            <a:r>
              <a:rPr kumimoji="0" lang="en-US" sz="1100" b="0" i="0" u="none" strike="noStrike" kern="0" cap="none" spc="0" normalizeH="0" baseline="0" noProof="0" dirty="0">
                <a:ln>
                  <a:noFill/>
                </a:ln>
                <a:solidFill>
                  <a:srgbClr val="000000"/>
                </a:solidFill>
                <a:effectLst/>
                <a:uLnTx/>
                <a:uFillTx/>
                <a:sym typeface="Arial"/>
              </a:rPr>
              <a:t> di </a:t>
            </a:r>
            <a:r>
              <a:rPr kumimoji="0" lang="en-US" sz="1100" b="0" i="0" u="none" strike="noStrike" kern="0" cap="none" spc="0" normalizeH="0" baseline="0" noProof="0" dirty="0" err="1">
                <a:ln>
                  <a:noFill/>
                </a:ln>
                <a:solidFill>
                  <a:srgbClr val="000000"/>
                </a:solidFill>
                <a:effectLst/>
                <a:uLnTx/>
                <a:uFillTx/>
                <a:sym typeface="Arial"/>
              </a:rPr>
              <a:t>atas</a:t>
            </a:r>
            <a:r>
              <a:rPr kumimoji="0" lang="en-US" sz="1100" b="0" i="0" u="none" strike="noStrike" kern="0" cap="none" spc="0" normalizeH="0" baseline="0" noProof="0" dirty="0">
                <a:ln>
                  <a:noFill/>
                </a:ln>
                <a:solidFill>
                  <a:srgbClr val="000000"/>
                </a:solidFill>
                <a:effectLst/>
                <a:uLnTx/>
                <a:uFillTx/>
                <a:sym typeface="Arial"/>
              </a:rPr>
              <a:t>.</a:t>
            </a:r>
            <a:br>
              <a:rPr kumimoji="0" lang="en-US" sz="1100" b="0" i="0" u="none" strike="noStrike" kern="0" cap="none" spc="0" normalizeH="0" baseline="0" noProof="0" dirty="0">
                <a:ln>
                  <a:noFill/>
                </a:ln>
                <a:solidFill>
                  <a:srgbClr val="000000"/>
                </a:solidFill>
                <a:effectLst/>
                <a:uLnTx/>
                <a:uFillTx/>
                <a:sym typeface="Arial"/>
              </a:rPr>
            </a:br>
            <a:endParaRPr lang="en-ID" dirty="0"/>
          </a:p>
        </p:txBody>
      </p:sp>
    </p:spTree>
    <p:extLst>
      <p:ext uri="{BB962C8B-B14F-4D97-AF65-F5344CB8AC3E}">
        <p14:creationId xmlns:p14="http://schemas.microsoft.com/office/powerpoint/2010/main" val="4142325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EF45-7642-89F2-5D14-EF34030CBC2A}"/>
              </a:ext>
            </a:extLst>
          </p:cNvPr>
          <p:cNvSpPr>
            <a:spLocks noGrp="1"/>
          </p:cNvSpPr>
          <p:nvPr>
            <p:ph type="title"/>
          </p:nvPr>
        </p:nvSpPr>
        <p:spPr>
          <a:xfrm>
            <a:off x="193936" y="3432395"/>
            <a:ext cx="8780345" cy="841800"/>
          </a:xfrm>
        </p:spPr>
        <p:txBody>
          <a:bodyPr>
            <a:normAutofit fontScale="90000"/>
          </a:bodyPr>
          <a:lstStyle/>
          <a:p>
            <a:pPr algn="just"/>
            <a:r>
              <a:rPr lang="en-US" sz="1200" dirty="0" err="1"/>
              <a:t>Untuk</a:t>
            </a:r>
            <a:r>
              <a:rPr lang="en-US" sz="1200" dirty="0"/>
              <a:t> </a:t>
            </a:r>
            <a:r>
              <a:rPr lang="en-US" sz="1200" dirty="0" err="1"/>
              <a:t>dapat</a:t>
            </a:r>
            <a:r>
              <a:rPr lang="en-US" sz="1200" dirty="0"/>
              <a:t> </a:t>
            </a:r>
            <a:r>
              <a:rPr lang="en-US" sz="1200" dirty="0" err="1"/>
              <a:t>mengisi</a:t>
            </a:r>
            <a:r>
              <a:rPr lang="en-US" sz="1200" dirty="0"/>
              <a:t> range category </a:t>
            </a:r>
            <a:r>
              <a:rPr lang="en-US" sz="1200" dirty="0" err="1"/>
              <a:t>sama</a:t>
            </a:r>
            <a:r>
              <a:rPr lang="en-US" sz="1200" dirty="0"/>
              <a:t> </a:t>
            </a:r>
            <a:r>
              <a:rPr lang="en-US" sz="1200" dirty="0" err="1"/>
              <a:t>saja</a:t>
            </a:r>
            <a:r>
              <a:rPr lang="en-US" sz="1200" dirty="0"/>
              <a:t> </a:t>
            </a:r>
            <a:r>
              <a:rPr lang="en-US" sz="1200" dirty="0" err="1"/>
              <a:t>dengan</a:t>
            </a:r>
            <a:r>
              <a:rPr lang="en-US" sz="1200" dirty="0"/>
              <a:t> </a:t>
            </a:r>
            <a:r>
              <a:rPr lang="en-US" sz="1200" dirty="0" err="1"/>
              <a:t>menggunakan</a:t>
            </a:r>
            <a:r>
              <a:rPr lang="en-US" sz="1200" dirty="0"/>
              <a:t> </a:t>
            </a:r>
            <a:r>
              <a:rPr lang="en-US" sz="1200" dirty="0" err="1"/>
              <a:t>rumus</a:t>
            </a:r>
            <a:r>
              <a:rPr lang="en-US" sz="1200" dirty="0"/>
              <a:t> </a:t>
            </a:r>
            <a:r>
              <a:rPr lang="en-US" sz="1200" dirty="0" err="1"/>
              <a:t>vlookup</a:t>
            </a:r>
            <a:r>
              <a:rPr lang="en-US" sz="1200" dirty="0"/>
              <a:t>. </a:t>
            </a:r>
            <a:r>
              <a:rPr lang="en-US" sz="1200" dirty="0" err="1"/>
              <a:t>Namun</a:t>
            </a:r>
            <a:r>
              <a:rPr lang="en-US" sz="1200" dirty="0"/>
              <a:t> </a:t>
            </a:r>
            <a:r>
              <a:rPr lang="en-US" sz="1200" dirty="0" err="1"/>
              <a:t>untuk</a:t>
            </a:r>
            <a:r>
              <a:rPr lang="en-US" sz="1200" dirty="0"/>
              <a:t> sub </a:t>
            </a:r>
            <a:r>
              <a:rPr lang="en-US" sz="1200" dirty="0" err="1"/>
              <a:t>kategori</a:t>
            </a:r>
            <a:r>
              <a:rPr lang="en-US" sz="1200" dirty="0"/>
              <a:t> </a:t>
            </a:r>
            <a:r>
              <a:rPr lang="en-US" sz="1200" dirty="0" err="1"/>
              <a:t>sedikit</a:t>
            </a:r>
            <a:br>
              <a:rPr lang="en-US" sz="1200" dirty="0"/>
            </a:br>
            <a:r>
              <a:rPr lang="en-US" sz="1200" dirty="0" err="1"/>
              <a:t>berbeda</a:t>
            </a:r>
            <a:r>
              <a:rPr lang="en-US" sz="1200" dirty="0"/>
              <a:t> </a:t>
            </a:r>
            <a:r>
              <a:rPr lang="en-US" sz="1200" dirty="0" err="1"/>
              <a:t>maka</a:t>
            </a:r>
            <a:r>
              <a:rPr lang="en-US" sz="1200" dirty="0"/>
              <a:t> </a:t>
            </a:r>
            <a:r>
              <a:rPr lang="en-US" sz="1200" dirty="0" err="1"/>
              <a:t>perlu</a:t>
            </a:r>
            <a:r>
              <a:rPr lang="en-US" sz="1200" dirty="0"/>
              <a:t> </a:t>
            </a:r>
            <a:r>
              <a:rPr lang="en-US" sz="1200" dirty="0" err="1"/>
              <a:t>mnggunkan</a:t>
            </a:r>
            <a:r>
              <a:rPr lang="en-US" sz="1200" dirty="0"/>
              <a:t> </a:t>
            </a:r>
            <a:r>
              <a:rPr lang="en-US" sz="1200" dirty="0" err="1"/>
              <a:t>cara</a:t>
            </a:r>
            <a:r>
              <a:rPr lang="en-US" sz="1200" dirty="0"/>
              <a:t> yang lain </a:t>
            </a:r>
            <a:r>
              <a:rPr lang="en-US" sz="1200" dirty="0" err="1"/>
              <a:t>seperti</a:t>
            </a:r>
            <a:r>
              <a:rPr lang="en-US" sz="1200" dirty="0"/>
              <a:t> offset match, </a:t>
            </a:r>
            <a:r>
              <a:rPr lang="en-US" sz="1200" dirty="0" err="1"/>
              <a:t>vlookup</a:t>
            </a:r>
            <a:r>
              <a:rPr lang="en-US" sz="1200" dirty="0"/>
              <a:t> </a:t>
            </a:r>
            <a:r>
              <a:rPr lang="en-US" sz="1200" dirty="0" err="1"/>
              <a:t>chosee</a:t>
            </a:r>
            <a:r>
              <a:rPr lang="en-US" sz="1200" dirty="0"/>
              <a:t>, </a:t>
            </a:r>
            <a:r>
              <a:rPr lang="en-US" sz="1200" dirty="0" err="1"/>
              <a:t>adrees</a:t>
            </a:r>
            <a:r>
              <a:rPr lang="en-US" sz="1200" dirty="0"/>
              <a:t> match </a:t>
            </a:r>
            <a:r>
              <a:rPr lang="en-US" sz="1200" dirty="0" err="1"/>
              <a:t>atau</a:t>
            </a:r>
            <a:r>
              <a:rPr lang="en-US" sz="1200" dirty="0"/>
              <a:t> index match. </a:t>
            </a:r>
            <a:r>
              <a:rPr lang="en-US" sz="1200" dirty="0" err="1"/>
              <a:t>Namun</a:t>
            </a:r>
            <a:r>
              <a:rPr lang="en-US" sz="1200" dirty="0"/>
              <a:t> yang di </a:t>
            </a:r>
            <a:r>
              <a:rPr lang="en-US" sz="1200" dirty="0" err="1"/>
              <a:t>gunakan</a:t>
            </a:r>
            <a:r>
              <a:rPr lang="en-US" sz="1200" dirty="0"/>
              <a:t> pada study case kali </a:t>
            </a:r>
            <a:r>
              <a:rPr lang="en-US" sz="1200" dirty="0" err="1"/>
              <a:t>ini</a:t>
            </a:r>
            <a:r>
              <a:rPr lang="en-US" sz="1200" dirty="0"/>
              <a:t> </a:t>
            </a:r>
            <a:r>
              <a:rPr lang="en-US" sz="1200" dirty="0" err="1"/>
              <a:t>adalah</a:t>
            </a:r>
            <a:r>
              <a:rPr lang="en-US" sz="1200" dirty="0"/>
              <a:t> index match. </a:t>
            </a:r>
            <a:r>
              <a:rPr lang="en-US" sz="1200" dirty="0" err="1"/>
              <a:t>Gunakan</a:t>
            </a:r>
            <a:r>
              <a:rPr lang="en-US" sz="1200" dirty="0"/>
              <a:t> </a:t>
            </a:r>
            <a:r>
              <a:rPr lang="en-US" sz="1200" dirty="0" err="1"/>
              <a:t>angka</a:t>
            </a:r>
            <a:r>
              <a:rPr lang="en-US" sz="1200" dirty="0"/>
              <a:t> 0 </a:t>
            </a:r>
            <a:r>
              <a:rPr lang="en-US" sz="1200" dirty="0" err="1"/>
              <a:t>untuk</a:t>
            </a:r>
            <a:r>
              <a:rPr lang="en-US" sz="1200" dirty="0"/>
              <a:t> </a:t>
            </a:r>
            <a:r>
              <a:rPr lang="en-US" sz="1200" dirty="0" err="1"/>
              <a:t>melakukan</a:t>
            </a:r>
            <a:r>
              <a:rPr lang="en-US" sz="1200" dirty="0"/>
              <a:t> </a:t>
            </a:r>
            <a:r>
              <a:rPr lang="en-US" sz="1200" dirty="0" err="1"/>
              <a:t>pencarian</a:t>
            </a:r>
            <a:r>
              <a:rPr lang="en-US" sz="1200" dirty="0"/>
              <a:t> yang </a:t>
            </a:r>
            <a:r>
              <a:rPr lang="en-US" sz="1200" dirty="0" err="1"/>
              <a:t>tepat</a:t>
            </a:r>
            <a:r>
              <a:rPr lang="en-US" sz="1200" dirty="0"/>
              <a:t> </a:t>
            </a:r>
            <a:r>
              <a:rPr lang="en-US" sz="1200" dirty="0" err="1"/>
              <a:t>sehingga</a:t>
            </a:r>
            <a:r>
              <a:rPr lang="en-US" sz="1200" dirty="0"/>
              <a:t> </a:t>
            </a:r>
            <a:r>
              <a:rPr lang="en-US" sz="1200" dirty="0" err="1"/>
              <a:t>tidak</a:t>
            </a:r>
            <a:r>
              <a:rPr lang="en-US" sz="1200" dirty="0"/>
              <a:t> </a:t>
            </a:r>
            <a:r>
              <a:rPr lang="en-US" sz="1200" dirty="0" err="1"/>
              <a:t>menjadi</a:t>
            </a:r>
            <a:r>
              <a:rPr lang="en-US" sz="1200" dirty="0"/>
              <a:t> </a:t>
            </a:r>
            <a:r>
              <a:rPr lang="en-US" sz="1200" dirty="0" err="1"/>
              <a:t>masalah</a:t>
            </a:r>
            <a:r>
              <a:rPr lang="en-US" sz="1200" dirty="0"/>
              <a:t> </a:t>
            </a:r>
            <a:r>
              <a:rPr lang="en-US" sz="1200" dirty="0" err="1"/>
              <a:t>jika</a:t>
            </a:r>
            <a:r>
              <a:rPr lang="en-US" sz="1200" dirty="0"/>
              <a:t> </a:t>
            </a:r>
            <a:r>
              <a:rPr lang="en-US" sz="1200" dirty="0" err="1"/>
              <a:t>dimasukan</a:t>
            </a:r>
            <a:r>
              <a:rPr lang="en-US" sz="1200" dirty="0"/>
              <a:t> </a:t>
            </a:r>
            <a:r>
              <a:rPr lang="en-US" sz="1200" dirty="0" err="1"/>
              <a:t>kedalam</a:t>
            </a:r>
            <a:r>
              <a:rPr lang="en-US" sz="1200" dirty="0"/>
              <a:t> </a:t>
            </a:r>
            <a:r>
              <a:rPr lang="en-US" sz="1200" dirty="0" err="1"/>
              <a:t>pipyotable</a:t>
            </a:r>
            <a:r>
              <a:rPr lang="en-US" sz="1200" dirty="0"/>
              <a:t>.</a:t>
            </a:r>
            <a:endParaRPr lang="en-ID" sz="1200" dirty="0"/>
          </a:p>
        </p:txBody>
      </p:sp>
      <p:pic>
        <p:nvPicPr>
          <p:cNvPr id="4" name="Picture 3">
            <a:extLst>
              <a:ext uri="{FF2B5EF4-FFF2-40B4-BE49-F238E27FC236}">
                <a16:creationId xmlns:a16="http://schemas.microsoft.com/office/drawing/2014/main" id="{12172C47-2697-0250-4AD7-3185D5F73143}"/>
              </a:ext>
            </a:extLst>
          </p:cNvPr>
          <p:cNvPicPr>
            <a:picLocks noChangeAspect="1"/>
          </p:cNvPicPr>
          <p:nvPr/>
        </p:nvPicPr>
        <p:blipFill>
          <a:blip r:embed="rId2"/>
          <a:stretch>
            <a:fillRect/>
          </a:stretch>
        </p:blipFill>
        <p:spPr>
          <a:xfrm>
            <a:off x="193936" y="-316217"/>
            <a:ext cx="8804563" cy="3523611"/>
          </a:xfrm>
          <a:prstGeom prst="rect">
            <a:avLst/>
          </a:prstGeom>
        </p:spPr>
      </p:pic>
      <p:pic>
        <p:nvPicPr>
          <p:cNvPr id="10" name="Picture 9">
            <a:extLst>
              <a:ext uri="{FF2B5EF4-FFF2-40B4-BE49-F238E27FC236}">
                <a16:creationId xmlns:a16="http://schemas.microsoft.com/office/drawing/2014/main" id="{4792EF7A-2EA2-F889-7229-3E5B03DD469C}"/>
              </a:ext>
            </a:extLst>
          </p:cNvPr>
          <p:cNvPicPr>
            <a:picLocks noChangeAspect="1"/>
          </p:cNvPicPr>
          <p:nvPr/>
        </p:nvPicPr>
        <p:blipFill>
          <a:blip r:embed="rId3"/>
          <a:stretch>
            <a:fillRect/>
          </a:stretch>
        </p:blipFill>
        <p:spPr>
          <a:xfrm>
            <a:off x="4838768" y="413978"/>
            <a:ext cx="3792016" cy="3018417"/>
          </a:xfrm>
          <a:prstGeom prst="rect">
            <a:avLst/>
          </a:prstGeom>
        </p:spPr>
      </p:pic>
      <p:sp>
        <p:nvSpPr>
          <p:cNvPr id="11" name="TextBox 10">
            <a:extLst>
              <a:ext uri="{FF2B5EF4-FFF2-40B4-BE49-F238E27FC236}">
                <a16:creationId xmlns:a16="http://schemas.microsoft.com/office/drawing/2014/main" id="{FA286105-775D-F087-067F-F5D060D83B59}"/>
              </a:ext>
            </a:extLst>
          </p:cNvPr>
          <p:cNvSpPr txBox="1"/>
          <p:nvPr/>
        </p:nvSpPr>
        <p:spPr>
          <a:xfrm>
            <a:off x="193936" y="78175"/>
            <a:ext cx="234360" cy="307777"/>
          </a:xfrm>
          <a:prstGeom prst="rect">
            <a:avLst/>
          </a:prstGeom>
          <a:noFill/>
        </p:spPr>
        <p:txBody>
          <a:bodyPr wrap="none" rtlCol="0">
            <a:spAutoFit/>
          </a:bodyPr>
          <a:lstStyle/>
          <a:p>
            <a:r>
              <a:rPr lang="en-US" dirty="0"/>
              <a:t> </a:t>
            </a:r>
            <a:endParaRPr lang="en-ID" dirty="0"/>
          </a:p>
        </p:txBody>
      </p:sp>
      <p:sp>
        <p:nvSpPr>
          <p:cNvPr id="12" name="TextBox 11">
            <a:extLst>
              <a:ext uri="{FF2B5EF4-FFF2-40B4-BE49-F238E27FC236}">
                <a16:creationId xmlns:a16="http://schemas.microsoft.com/office/drawing/2014/main" id="{04E67182-B140-934E-B7B6-6BAA4909C956}"/>
              </a:ext>
            </a:extLst>
          </p:cNvPr>
          <p:cNvSpPr txBox="1"/>
          <p:nvPr/>
        </p:nvSpPr>
        <p:spPr>
          <a:xfrm>
            <a:off x="0" y="22770"/>
            <a:ext cx="3631122" cy="400110"/>
          </a:xfrm>
          <a:prstGeom prst="rect">
            <a:avLst/>
          </a:prstGeom>
          <a:noFill/>
        </p:spPr>
        <p:txBody>
          <a:bodyPr wrap="none" rtlCol="0">
            <a:spAutoFit/>
          </a:bodyPr>
          <a:lstStyle/>
          <a:p>
            <a:r>
              <a:rPr lang="en-US" sz="2000" b="1" dirty="0">
                <a:solidFill>
                  <a:schemeClr val="accent5"/>
                </a:solidFill>
              </a:rPr>
              <a:t>2. Problem </a:t>
            </a:r>
            <a:r>
              <a:rPr lang="en-US" sz="2000" b="1" dirty="0" err="1">
                <a:solidFill>
                  <a:schemeClr val="accent5"/>
                </a:solidFill>
              </a:rPr>
              <a:t>Soving</a:t>
            </a:r>
            <a:r>
              <a:rPr lang="en-US" sz="2000" b="1" dirty="0">
                <a:solidFill>
                  <a:schemeClr val="accent5"/>
                </a:solidFill>
              </a:rPr>
              <a:t> </a:t>
            </a:r>
            <a:r>
              <a:rPr lang="en-US" sz="2000" b="1" dirty="0" err="1">
                <a:solidFill>
                  <a:schemeClr val="accent5"/>
                </a:solidFill>
              </a:rPr>
              <a:t>Lanjutan</a:t>
            </a:r>
            <a:r>
              <a:rPr lang="en-US" sz="2000" b="1" dirty="0">
                <a:solidFill>
                  <a:schemeClr val="accent5"/>
                </a:solidFill>
              </a:rPr>
              <a:t> </a:t>
            </a:r>
            <a:endParaRPr lang="en-ID" sz="2000" b="1" dirty="0">
              <a:solidFill>
                <a:schemeClr val="accent5"/>
              </a:solidFill>
            </a:endParaRPr>
          </a:p>
        </p:txBody>
      </p:sp>
    </p:spTree>
    <p:extLst>
      <p:ext uri="{BB962C8B-B14F-4D97-AF65-F5344CB8AC3E}">
        <p14:creationId xmlns:p14="http://schemas.microsoft.com/office/powerpoint/2010/main" val="4020550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32F8-C8DF-DD2C-95DA-A059D471E3FA}"/>
              </a:ext>
            </a:extLst>
          </p:cNvPr>
          <p:cNvSpPr>
            <a:spLocks noGrp="1"/>
          </p:cNvSpPr>
          <p:nvPr>
            <p:ph type="title"/>
          </p:nvPr>
        </p:nvSpPr>
        <p:spPr>
          <a:xfrm>
            <a:off x="263209" y="3667923"/>
            <a:ext cx="8520600" cy="841800"/>
          </a:xfrm>
        </p:spPr>
        <p:txBody>
          <a:bodyPr>
            <a:normAutofit/>
          </a:bodyPr>
          <a:lstStyle/>
          <a:p>
            <a:pPr algn="l"/>
            <a:r>
              <a:rPr lang="en-US" sz="1200" dirty="0" err="1"/>
              <a:t>Untuk</a:t>
            </a:r>
            <a:r>
              <a:rPr lang="en-US" sz="1200" dirty="0"/>
              <a:t> </a:t>
            </a:r>
            <a:r>
              <a:rPr lang="en-US" sz="1200" dirty="0" err="1"/>
              <a:t>dapat</a:t>
            </a:r>
            <a:r>
              <a:rPr lang="en-US" sz="1200" dirty="0"/>
              <a:t> </a:t>
            </a:r>
            <a:r>
              <a:rPr lang="en-US" sz="1200" dirty="0" err="1"/>
              <a:t>membuat</a:t>
            </a:r>
            <a:r>
              <a:rPr lang="en-US" sz="1200" dirty="0"/>
              <a:t> </a:t>
            </a:r>
            <a:r>
              <a:rPr lang="en-US" sz="1200" dirty="0" err="1"/>
              <a:t>grafik</a:t>
            </a:r>
            <a:r>
              <a:rPr lang="en-US" sz="1200" dirty="0"/>
              <a:t> </a:t>
            </a:r>
            <a:r>
              <a:rPr lang="en-US" sz="1200" dirty="0" err="1"/>
              <a:t>seperti</a:t>
            </a:r>
            <a:r>
              <a:rPr lang="en-US" sz="1200" dirty="0"/>
              <a:t> </a:t>
            </a:r>
            <a:r>
              <a:rPr lang="en-US" sz="1200" dirty="0" err="1"/>
              <a:t>maka</a:t>
            </a:r>
            <a:r>
              <a:rPr lang="en-US" sz="1200" dirty="0"/>
              <a:t> data yang </a:t>
            </a:r>
            <a:r>
              <a:rPr lang="en-US" sz="1200" dirty="0" err="1"/>
              <a:t>dirunutkan</a:t>
            </a:r>
            <a:r>
              <a:rPr lang="en-US" sz="1200" dirty="0"/>
              <a:t> </a:t>
            </a:r>
            <a:r>
              <a:rPr lang="en-US" sz="1200" dirty="0" err="1"/>
              <a:t>tadi</a:t>
            </a:r>
            <a:r>
              <a:rPr lang="en-US" sz="1200" dirty="0"/>
              <a:t> </a:t>
            </a:r>
            <a:r>
              <a:rPr lang="en-US" sz="1200" dirty="0" err="1"/>
              <a:t>perlu</a:t>
            </a:r>
            <a:r>
              <a:rPr lang="en-US" sz="1200" dirty="0"/>
              <a:t> </a:t>
            </a:r>
            <a:r>
              <a:rPr lang="en-US" sz="1200" dirty="0" err="1"/>
              <a:t>diringkas</a:t>
            </a:r>
            <a:r>
              <a:rPr lang="en-US" sz="1200" dirty="0"/>
              <a:t> </a:t>
            </a:r>
            <a:r>
              <a:rPr lang="en-US" sz="1200" dirty="0" err="1"/>
              <a:t>kembali</a:t>
            </a:r>
            <a:r>
              <a:rPr lang="en-US" sz="1200" dirty="0"/>
              <a:t>. Cara </a:t>
            </a:r>
            <a:r>
              <a:rPr lang="en-US" sz="1200" dirty="0" err="1"/>
              <a:t>meringkasnya</a:t>
            </a:r>
            <a:r>
              <a:rPr lang="en-US" sz="1200" dirty="0"/>
              <a:t> </a:t>
            </a:r>
            <a:r>
              <a:rPr lang="en-US" sz="1200" dirty="0" err="1"/>
              <a:t>itu</a:t>
            </a:r>
            <a:r>
              <a:rPr lang="en-US" sz="1200" dirty="0"/>
              <a:t> </a:t>
            </a:r>
            <a:r>
              <a:rPr lang="en-US" sz="1200" dirty="0" err="1"/>
              <a:t>dengan</a:t>
            </a:r>
            <a:r>
              <a:rPr lang="en-US" sz="1200" dirty="0"/>
              <a:t> </a:t>
            </a:r>
            <a:r>
              <a:rPr lang="en-US" sz="1200" dirty="0" err="1"/>
              <a:t>menggunakan</a:t>
            </a:r>
            <a:r>
              <a:rPr lang="en-US" sz="1200" dirty="0"/>
              <a:t> </a:t>
            </a:r>
            <a:r>
              <a:rPr lang="en-US" sz="1200" dirty="0" err="1"/>
              <a:t>pivotabale</a:t>
            </a:r>
            <a:r>
              <a:rPr lang="en-US" sz="1200" dirty="0"/>
              <a:t>. </a:t>
            </a:r>
            <a:endParaRPr lang="en-ID" sz="1200" dirty="0"/>
          </a:p>
        </p:txBody>
      </p:sp>
      <p:pic>
        <p:nvPicPr>
          <p:cNvPr id="4" name="Picture 3">
            <a:extLst>
              <a:ext uri="{FF2B5EF4-FFF2-40B4-BE49-F238E27FC236}">
                <a16:creationId xmlns:a16="http://schemas.microsoft.com/office/drawing/2014/main" id="{28E747F6-485F-6A11-8760-814A23C76195}"/>
              </a:ext>
            </a:extLst>
          </p:cNvPr>
          <p:cNvPicPr>
            <a:picLocks noChangeAspect="1"/>
          </p:cNvPicPr>
          <p:nvPr/>
        </p:nvPicPr>
        <p:blipFill>
          <a:blip r:embed="rId2"/>
          <a:stretch>
            <a:fillRect/>
          </a:stretch>
        </p:blipFill>
        <p:spPr>
          <a:xfrm>
            <a:off x="1433946" y="527076"/>
            <a:ext cx="9144000" cy="3438183"/>
          </a:xfrm>
          <a:prstGeom prst="rect">
            <a:avLst/>
          </a:prstGeom>
        </p:spPr>
      </p:pic>
      <p:sp>
        <p:nvSpPr>
          <p:cNvPr id="5" name="TextBox 4">
            <a:extLst>
              <a:ext uri="{FF2B5EF4-FFF2-40B4-BE49-F238E27FC236}">
                <a16:creationId xmlns:a16="http://schemas.microsoft.com/office/drawing/2014/main" id="{7CF46E34-EA9C-9782-EDB2-48CB79F01991}"/>
              </a:ext>
            </a:extLst>
          </p:cNvPr>
          <p:cNvSpPr txBox="1"/>
          <p:nvPr/>
        </p:nvSpPr>
        <p:spPr>
          <a:xfrm>
            <a:off x="-55446" y="0"/>
            <a:ext cx="2034531" cy="400110"/>
          </a:xfrm>
          <a:prstGeom prst="rect">
            <a:avLst/>
          </a:prstGeom>
          <a:noFill/>
        </p:spPr>
        <p:txBody>
          <a:bodyPr wrap="none" rtlCol="0">
            <a:spAutoFit/>
          </a:bodyPr>
          <a:lstStyle/>
          <a:p>
            <a:r>
              <a:rPr lang="en-US" sz="2000" b="1" dirty="0">
                <a:solidFill>
                  <a:schemeClr val="accent5"/>
                </a:solidFill>
              </a:rPr>
              <a:t>B. Final Result </a:t>
            </a:r>
            <a:endParaRPr lang="en-ID" sz="2000" b="1" dirty="0">
              <a:solidFill>
                <a:schemeClr val="accent5"/>
              </a:solidFill>
            </a:endParaRPr>
          </a:p>
        </p:txBody>
      </p:sp>
    </p:spTree>
    <p:extLst>
      <p:ext uri="{BB962C8B-B14F-4D97-AF65-F5344CB8AC3E}">
        <p14:creationId xmlns:p14="http://schemas.microsoft.com/office/powerpoint/2010/main" val="56813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8688-9F8C-D5D3-AA4A-A44259F885A8}"/>
              </a:ext>
            </a:extLst>
          </p:cNvPr>
          <p:cNvSpPr>
            <a:spLocks noGrp="1"/>
          </p:cNvSpPr>
          <p:nvPr>
            <p:ph type="title"/>
          </p:nvPr>
        </p:nvSpPr>
        <p:spPr>
          <a:xfrm>
            <a:off x="311700" y="3702559"/>
            <a:ext cx="8520600" cy="841800"/>
          </a:xfrm>
        </p:spPr>
        <p:txBody>
          <a:bodyPr>
            <a:normAutofit fontScale="90000"/>
          </a:bodyPr>
          <a:lstStyle/>
          <a:p>
            <a:pPr algn="just"/>
            <a:r>
              <a:rPr lang="en-US" sz="1200" dirty="0" err="1"/>
              <a:t>Untuk</a:t>
            </a:r>
            <a:r>
              <a:rPr lang="en-US" sz="1200" dirty="0"/>
              <a:t> </a:t>
            </a:r>
            <a:r>
              <a:rPr lang="en-US" sz="1200" dirty="0" err="1"/>
              <a:t>dapat</a:t>
            </a:r>
            <a:r>
              <a:rPr lang="en-US" sz="1200" dirty="0"/>
              <a:t> </a:t>
            </a:r>
            <a:r>
              <a:rPr lang="en-US" sz="1200" dirty="0" err="1"/>
              <a:t>membuat</a:t>
            </a:r>
            <a:r>
              <a:rPr lang="en-US" sz="1200" dirty="0"/>
              <a:t> pivotable </a:t>
            </a:r>
            <a:r>
              <a:rPr lang="en-US" sz="1200" dirty="0" err="1"/>
              <a:t>maka</a:t>
            </a:r>
            <a:r>
              <a:rPr lang="en-US" sz="1200" dirty="0"/>
              <a:t> </a:t>
            </a:r>
            <a:r>
              <a:rPr lang="en-US" sz="1200" dirty="0" err="1"/>
              <a:t>membutuhkan</a:t>
            </a:r>
            <a:r>
              <a:rPr lang="en-US" sz="1200" dirty="0"/>
              <a:t> data yang </a:t>
            </a:r>
            <a:r>
              <a:rPr lang="en-US" sz="1200" dirty="0" err="1"/>
              <a:t>tadi</a:t>
            </a:r>
            <a:r>
              <a:rPr lang="en-US" sz="1200" dirty="0"/>
              <a:t> </a:t>
            </a:r>
            <a:r>
              <a:rPr lang="en-US" sz="1200" dirty="0" err="1"/>
              <a:t>dirunutkan</a:t>
            </a:r>
            <a:r>
              <a:rPr lang="en-US" sz="1200" dirty="0"/>
              <a:t>. </a:t>
            </a:r>
            <a:r>
              <a:rPr lang="en-US" sz="1200" dirty="0" err="1"/>
              <a:t>Fungsi</a:t>
            </a:r>
            <a:r>
              <a:rPr lang="en-US" sz="1200" dirty="0"/>
              <a:t> pivotable </a:t>
            </a:r>
            <a:r>
              <a:rPr lang="en-US" sz="1200" dirty="0" err="1"/>
              <a:t>disini</a:t>
            </a:r>
            <a:r>
              <a:rPr lang="en-US" sz="1200" dirty="0"/>
              <a:t> </a:t>
            </a:r>
            <a:r>
              <a:rPr lang="en-US" sz="1200" dirty="0" err="1"/>
              <a:t>untuk</a:t>
            </a:r>
            <a:r>
              <a:rPr lang="en-US" sz="1200" dirty="0"/>
              <a:t> </a:t>
            </a:r>
            <a:r>
              <a:rPr lang="en-US" sz="1200" dirty="0" err="1"/>
              <a:t>meringkas</a:t>
            </a:r>
            <a:r>
              <a:rPr lang="en-US" sz="1200" dirty="0"/>
              <a:t> data yang </a:t>
            </a:r>
            <a:r>
              <a:rPr lang="en-US" sz="1200" dirty="0" err="1"/>
              <a:t>ingin</a:t>
            </a:r>
            <a:r>
              <a:rPr lang="en-US" sz="1200" dirty="0"/>
              <a:t> </a:t>
            </a:r>
            <a:r>
              <a:rPr lang="en-US" sz="1200" dirty="0" err="1"/>
              <a:t>diambil</a:t>
            </a:r>
            <a:r>
              <a:rPr lang="en-US" sz="1200" dirty="0"/>
              <a:t>. </a:t>
            </a:r>
            <a:r>
              <a:rPr lang="en-US" sz="1200" dirty="0" err="1"/>
              <a:t>Ringkasan</a:t>
            </a:r>
            <a:r>
              <a:rPr lang="en-US" sz="1200" dirty="0"/>
              <a:t> </a:t>
            </a:r>
            <a:r>
              <a:rPr lang="en-US" sz="1200" dirty="0" err="1"/>
              <a:t>ini</a:t>
            </a:r>
            <a:r>
              <a:rPr lang="en-US" sz="1200" dirty="0"/>
              <a:t> </a:t>
            </a:r>
            <a:r>
              <a:rPr lang="en-US" sz="1200" dirty="0" err="1"/>
              <a:t>merupakan</a:t>
            </a:r>
            <a:r>
              <a:rPr lang="en-US" sz="1200" dirty="0"/>
              <a:t> </a:t>
            </a:r>
            <a:r>
              <a:rPr lang="en-US" sz="1200" dirty="0" err="1"/>
              <a:t>tujuan</a:t>
            </a:r>
            <a:r>
              <a:rPr lang="en-US" sz="1200" dirty="0"/>
              <a:t> yang </a:t>
            </a:r>
            <a:r>
              <a:rPr lang="en-US" sz="1200" dirty="0" err="1"/>
              <a:t>ingin</a:t>
            </a:r>
            <a:r>
              <a:rPr lang="en-US" sz="1200" dirty="0"/>
              <a:t> </a:t>
            </a:r>
            <a:r>
              <a:rPr lang="en-US" sz="1200" dirty="0" err="1"/>
              <a:t>diperoleh</a:t>
            </a:r>
            <a:r>
              <a:rPr lang="en-US" sz="1200" dirty="0"/>
              <a:t>. Oleh </a:t>
            </a:r>
            <a:r>
              <a:rPr lang="en-US" sz="1200" dirty="0" err="1"/>
              <a:t>sebab</a:t>
            </a:r>
            <a:r>
              <a:rPr lang="en-US" sz="1200" dirty="0"/>
              <a:t> </a:t>
            </a:r>
            <a:r>
              <a:rPr lang="en-US" sz="1200" dirty="0" err="1"/>
              <a:t>itu</a:t>
            </a:r>
            <a:r>
              <a:rPr lang="en-US" sz="1200" dirty="0"/>
              <a:t> </a:t>
            </a:r>
            <a:r>
              <a:rPr lang="en-US" sz="1200" dirty="0" err="1"/>
              <a:t>penting</a:t>
            </a:r>
            <a:r>
              <a:rPr lang="en-US" sz="1200" dirty="0"/>
              <a:t> </a:t>
            </a:r>
            <a:r>
              <a:rPr lang="en-US" sz="1200" dirty="0" err="1"/>
              <a:t>untuk</a:t>
            </a:r>
            <a:r>
              <a:rPr lang="en-US" sz="1200" dirty="0"/>
              <a:t> </a:t>
            </a:r>
            <a:r>
              <a:rPr lang="en-US" sz="1200" dirty="0" err="1"/>
              <a:t>mengetahui</a:t>
            </a:r>
            <a:r>
              <a:rPr lang="en-US" sz="1200" dirty="0"/>
              <a:t> </a:t>
            </a:r>
            <a:r>
              <a:rPr lang="en-US" sz="1200" dirty="0" err="1"/>
              <a:t>tujuannya</a:t>
            </a:r>
            <a:r>
              <a:rPr lang="en-US" sz="1200" dirty="0"/>
              <a:t>. </a:t>
            </a:r>
            <a:r>
              <a:rPr lang="en-US" sz="1200" dirty="0" err="1"/>
              <a:t>Misalnya</a:t>
            </a:r>
            <a:r>
              <a:rPr lang="en-US" sz="1200" dirty="0"/>
              <a:t> </a:t>
            </a:r>
            <a:r>
              <a:rPr lang="en-US" sz="1200" dirty="0" err="1"/>
              <a:t>tujuanya</a:t>
            </a:r>
            <a:r>
              <a:rPr lang="en-US" sz="1200" dirty="0"/>
              <a:t> </a:t>
            </a:r>
            <a:r>
              <a:rPr lang="en-US" sz="1200" dirty="0" err="1"/>
              <a:t>itu</a:t>
            </a:r>
            <a:r>
              <a:rPr lang="en-US" sz="1200" dirty="0"/>
              <a:t> </a:t>
            </a:r>
            <a:r>
              <a:rPr lang="en-US" sz="1200" dirty="0" err="1"/>
              <a:t>ingin</a:t>
            </a:r>
            <a:r>
              <a:rPr lang="en-US" sz="1200" dirty="0"/>
              <a:t> </a:t>
            </a:r>
            <a:r>
              <a:rPr lang="en-US" sz="1200" dirty="0" err="1"/>
              <a:t>mengetahui</a:t>
            </a:r>
            <a:r>
              <a:rPr lang="en-US" sz="1200" dirty="0"/>
              <a:t> data </a:t>
            </a:r>
            <a:r>
              <a:rPr lang="en-US" sz="1200" dirty="0" err="1"/>
              <a:t>penjualan</a:t>
            </a:r>
            <a:r>
              <a:rPr lang="en-US" sz="1200" dirty="0"/>
              <a:t> </a:t>
            </a:r>
            <a:r>
              <a:rPr lang="en-US" sz="1200" dirty="0" err="1"/>
              <a:t>dari</a:t>
            </a:r>
            <a:r>
              <a:rPr lang="en-US" sz="1200" dirty="0"/>
              <a:t> </a:t>
            </a:r>
            <a:r>
              <a:rPr lang="en-US" sz="1200" dirty="0" err="1"/>
              <a:t>tahun</a:t>
            </a:r>
            <a:r>
              <a:rPr lang="en-US" sz="1200" dirty="0"/>
              <a:t> </a:t>
            </a:r>
            <a:r>
              <a:rPr lang="en-US" sz="1200" dirty="0" err="1"/>
              <a:t>ketahun</a:t>
            </a:r>
            <a:r>
              <a:rPr lang="en-US" sz="1200" dirty="0"/>
              <a:t> </a:t>
            </a:r>
            <a:r>
              <a:rPr lang="en-US" sz="1200" dirty="0" err="1"/>
              <a:t>maka</a:t>
            </a:r>
            <a:r>
              <a:rPr lang="en-US" sz="1200" dirty="0"/>
              <a:t> yang di </a:t>
            </a:r>
            <a:r>
              <a:rPr lang="en-US" sz="1200" dirty="0" err="1"/>
              <a:t>ringkas</a:t>
            </a:r>
            <a:r>
              <a:rPr lang="en-US" sz="1200" dirty="0"/>
              <a:t> oleh pivotable </a:t>
            </a:r>
            <a:r>
              <a:rPr lang="en-US" sz="1200" dirty="0" err="1"/>
              <a:t>adalah</a:t>
            </a:r>
            <a:r>
              <a:rPr lang="en-US" sz="1200" dirty="0"/>
              <a:t> data </a:t>
            </a:r>
            <a:r>
              <a:rPr lang="en-US" sz="1200" dirty="0" err="1"/>
              <a:t>tahuanan</a:t>
            </a:r>
            <a:r>
              <a:rPr lang="en-US" sz="1200" dirty="0"/>
              <a:t> </a:t>
            </a:r>
            <a:r>
              <a:rPr lang="en-US" sz="1200" dirty="0" err="1"/>
              <a:t>dari</a:t>
            </a:r>
            <a:r>
              <a:rPr lang="en-US" sz="1200" dirty="0"/>
              <a:t> </a:t>
            </a:r>
            <a:r>
              <a:rPr lang="en-US" sz="1200" dirty="0" err="1"/>
              <a:t>penjualan</a:t>
            </a:r>
            <a:r>
              <a:rPr lang="en-US" sz="1200" dirty="0"/>
              <a:t>. </a:t>
            </a:r>
            <a:r>
              <a:rPr lang="en-US" sz="1200" dirty="0" err="1"/>
              <a:t>Gunakan</a:t>
            </a:r>
            <a:r>
              <a:rPr lang="en-US" sz="1200" dirty="0"/>
              <a:t> </a:t>
            </a:r>
            <a:r>
              <a:rPr lang="en-US" sz="1200" dirty="0" err="1"/>
              <a:t>caculated</a:t>
            </a:r>
            <a:r>
              <a:rPr lang="en-US" sz="1200" dirty="0"/>
              <a:t> filed </a:t>
            </a:r>
            <a:r>
              <a:rPr lang="en-US" sz="1200" dirty="0" err="1"/>
              <a:t>untuk</a:t>
            </a:r>
            <a:r>
              <a:rPr lang="en-US" sz="1200" dirty="0"/>
              <a:t> </a:t>
            </a:r>
            <a:r>
              <a:rPr lang="en-US" sz="1200" dirty="0" err="1"/>
              <a:t>menghitung</a:t>
            </a:r>
            <a:r>
              <a:rPr lang="en-US" sz="1200" dirty="0"/>
              <a:t> </a:t>
            </a:r>
            <a:r>
              <a:rPr lang="en-US" sz="1200" dirty="0" err="1"/>
              <a:t>antar</a:t>
            </a:r>
            <a:r>
              <a:rPr lang="en-US" sz="1200" dirty="0"/>
              <a:t> field </a:t>
            </a:r>
            <a:r>
              <a:rPr lang="en-US" sz="1200" dirty="0" err="1"/>
              <a:t>ataupun</a:t>
            </a:r>
            <a:r>
              <a:rPr lang="en-US" sz="1200" dirty="0"/>
              <a:t> item </a:t>
            </a:r>
            <a:r>
              <a:rPr lang="en-US" sz="1200" dirty="0" err="1"/>
              <a:t>ringkasan</a:t>
            </a:r>
            <a:r>
              <a:rPr lang="en-US" sz="1200" dirty="0"/>
              <a:t> </a:t>
            </a:r>
            <a:r>
              <a:rPr lang="en-US" sz="1200" dirty="0" err="1"/>
              <a:t>atau</a:t>
            </a:r>
            <a:r>
              <a:rPr lang="en-US" sz="1200" dirty="0"/>
              <a:t> pivotable yang lain. Hal </a:t>
            </a:r>
            <a:r>
              <a:rPr lang="en-US" sz="1200" dirty="0" err="1"/>
              <a:t>ini</a:t>
            </a:r>
            <a:r>
              <a:rPr lang="en-US" sz="1200" dirty="0"/>
              <a:t> </a:t>
            </a:r>
            <a:r>
              <a:rPr lang="en-US" sz="1200" dirty="0" err="1"/>
              <a:t>berguna</a:t>
            </a:r>
            <a:r>
              <a:rPr lang="en-US" sz="1200" dirty="0"/>
              <a:t> </a:t>
            </a:r>
            <a:r>
              <a:rPr lang="en-US" sz="1200" dirty="0" err="1"/>
              <a:t>untuk</a:t>
            </a:r>
            <a:r>
              <a:rPr lang="en-US" sz="1200" dirty="0"/>
              <a:t> </a:t>
            </a:r>
            <a:r>
              <a:rPr lang="en-US" sz="1200" dirty="0" err="1"/>
              <a:t>mendapatkan</a:t>
            </a:r>
            <a:r>
              <a:rPr lang="en-US" sz="1200" dirty="0"/>
              <a:t> data </a:t>
            </a:r>
            <a:r>
              <a:rPr lang="en-US" sz="1200" dirty="0" err="1"/>
              <a:t>baru</a:t>
            </a:r>
            <a:r>
              <a:rPr lang="en-US" sz="1200" dirty="0"/>
              <a:t> yang </a:t>
            </a:r>
            <a:r>
              <a:rPr lang="en-US" sz="1200" dirty="0" err="1"/>
              <a:t>ridak</a:t>
            </a:r>
            <a:r>
              <a:rPr lang="en-US" sz="1200" dirty="0"/>
              <a:t> </a:t>
            </a:r>
            <a:r>
              <a:rPr lang="en-US" sz="1200" dirty="0" err="1"/>
              <a:t>ada</a:t>
            </a:r>
            <a:r>
              <a:rPr lang="en-US" sz="1200" dirty="0"/>
              <a:t> pada table </a:t>
            </a:r>
            <a:r>
              <a:rPr lang="en-US" sz="1200" dirty="0" err="1"/>
              <a:t>sumber</a:t>
            </a:r>
            <a:r>
              <a:rPr lang="en-US" sz="1200" dirty="0"/>
              <a:t> pivotable.</a:t>
            </a:r>
            <a:endParaRPr lang="en-ID" sz="1200" dirty="0"/>
          </a:p>
        </p:txBody>
      </p:sp>
      <p:pic>
        <p:nvPicPr>
          <p:cNvPr id="4" name="Picture 3">
            <a:extLst>
              <a:ext uri="{FF2B5EF4-FFF2-40B4-BE49-F238E27FC236}">
                <a16:creationId xmlns:a16="http://schemas.microsoft.com/office/drawing/2014/main" id="{8A56530F-1FFA-EA6E-7859-BDFEC4530E0D}"/>
              </a:ext>
            </a:extLst>
          </p:cNvPr>
          <p:cNvPicPr>
            <a:picLocks noChangeAspect="1"/>
          </p:cNvPicPr>
          <p:nvPr/>
        </p:nvPicPr>
        <p:blipFill>
          <a:blip r:embed="rId2"/>
          <a:stretch>
            <a:fillRect/>
          </a:stretch>
        </p:blipFill>
        <p:spPr>
          <a:xfrm>
            <a:off x="609600" y="652410"/>
            <a:ext cx="6816436" cy="2675659"/>
          </a:xfrm>
          <a:prstGeom prst="rect">
            <a:avLst/>
          </a:prstGeom>
        </p:spPr>
      </p:pic>
      <p:sp>
        <p:nvSpPr>
          <p:cNvPr id="5" name="TextBox 4">
            <a:extLst>
              <a:ext uri="{FF2B5EF4-FFF2-40B4-BE49-F238E27FC236}">
                <a16:creationId xmlns:a16="http://schemas.microsoft.com/office/drawing/2014/main" id="{AC1BB645-E86E-44D7-36C1-768B1FC3BBE3}"/>
              </a:ext>
            </a:extLst>
          </p:cNvPr>
          <p:cNvSpPr txBox="1"/>
          <p:nvPr/>
        </p:nvSpPr>
        <p:spPr>
          <a:xfrm>
            <a:off x="-55448" y="3500"/>
            <a:ext cx="3060453" cy="400110"/>
          </a:xfrm>
          <a:prstGeom prst="rect">
            <a:avLst/>
          </a:prstGeom>
          <a:noFill/>
        </p:spPr>
        <p:txBody>
          <a:bodyPr wrap="none" rtlCol="0">
            <a:spAutoFit/>
          </a:bodyPr>
          <a:lstStyle/>
          <a:p>
            <a:r>
              <a:rPr lang="en-US" sz="2000" b="1" dirty="0">
                <a:solidFill>
                  <a:schemeClr val="accent5"/>
                </a:solidFill>
              </a:rPr>
              <a:t>1. Final Result </a:t>
            </a:r>
            <a:r>
              <a:rPr lang="en-US" sz="2000" b="1" dirty="0" err="1">
                <a:solidFill>
                  <a:schemeClr val="accent5"/>
                </a:solidFill>
              </a:rPr>
              <a:t>Lanjutan</a:t>
            </a:r>
            <a:endParaRPr lang="en-ID" sz="2000" b="1" dirty="0">
              <a:solidFill>
                <a:schemeClr val="accent5"/>
              </a:solidFill>
            </a:endParaRPr>
          </a:p>
        </p:txBody>
      </p:sp>
    </p:spTree>
    <p:extLst>
      <p:ext uri="{BB962C8B-B14F-4D97-AF65-F5344CB8AC3E}">
        <p14:creationId xmlns:p14="http://schemas.microsoft.com/office/powerpoint/2010/main" val="1110247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2128-D64B-C41A-7F80-44CB5E57D5E4}"/>
              </a:ext>
            </a:extLst>
          </p:cNvPr>
          <p:cNvSpPr>
            <a:spLocks noGrp="1"/>
          </p:cNvSpPr>
          <p:nvPr>
            <p:ph type="title"/>
          </p:nvPr>
        </p:nvSpPr>
        <p:spPr>
          <a:xfrm>
            <a:off x="235499" y="3785150"/>
            <a:ext cx="8520600" cy="841800"/>
          </a:xfrm>
        </p:spPr>
        <p:txBody>
          <a:bodyPr>
            <a:normAutofit fontScale="90000"/>
          </a:bodyPr>
          <a:lstStyle/>
          <a:p>
            <a:pPr algn="just"/>
            <a:r>
              <a:rPr lang="en-US" sz="1200" dirty="0" err="1"/>
              <a:t>Sebelum</a:t>
            </a:r>
            <a:r>
              <a:rPr lang="en-US" sz="1200" dirty="0"/>
              <a:t> </a:t>
            </a:r>
            <a:r>
              <a:rPr lang="en-US" sz="1200" dirty="0" err="1"/>
              <a:t>masuk</a:t>
            </a:r>
            <a:r>
              <a:rPr lang="en-US" sz="1200" dirty="0"/>
              <a:t> </a:t>
            </a:r>
            <a:r>
              <a:rPr lang="en-US" sz="1200" dirty="0" err="1"/>
              <a:t>kepejelasan</a:t>
            </a:r>
            <a:r>
              <a:rPr lang="en-US" sz="1200" dirty="0"/>
              <a:t> </a:t>
            </a:r>
            <a:r>
              <a:rPr lang="en-US" sz="1200" dirty="0" err="1"/>
              <a:t>grafik</a:t>
            </a:r>
            <a:r>
              <a:rPr lang="en-US" sz="1200" dirty="0"/>
              <a:t>. Saya </a:t>
            </a:r>
            <a:r>
              <a:rPr lang="en-US" sz="1200" dirty="0" err="1"/>
              <a:t>ingin</a:t>
            </a:r>
            <a:r>
              <a:rPr lang="en-US" sz="1200" dirty="0"/>
              <a:t> </a:t>
            </a:r>
            <a:r>
              <a:rPr lang="en-US" sz="1200" dirty="0" err="1"/>
              <a:t>menjelaskan</a:t>
            </a:r>
            <a:r>
              <a:rPr lang="en-US" sz="1200" dirty="0"/>
              <a:t> </a:t>
            </a:r>
            <a:r>
              <a:rPr lang="en-US" sz="1200" dirty="0" err="1"/>
              <a:t>pembuatan</a:t>
            </a:r>
            <a:r>
              <a:rPr lang="en-US" sz="1200" dirty="0"/>
              <a:t> </a:t>
            </a:r>
            <a:r>
              <a:rPr lang="en-US" sz="1200" dirty="0" err="1"/>
              <a:t>mesin</a:t>
            </a:r>
            <a:r>
              <a:rPr lang="en-US" sz="1200" dirty="0"/>
              <a:t> </a:t>
            </a:r>
            <a:r>
              <a:rPr lang="en-US" sz="1200" dirty="0" err="1"/>
              <a:t>pencarian</a:t>
            </a:r>
            <a:r>
              <a:rPr lang="en-US" sz="1200" dirty="0"/>
              <a:t> </a:t>
            </a:r>
            <a:r>
              <a:rPr lang="en-US" sz="1200" dirty="0" err="1"/>
              <a:t>terlebih</a:t>
            </a:r>
            <a:r>
              <a:rPr lang="en-US" sz="1200" dirty="0"/>
              <a:t> </a:t>
            </a:r>
            <a:r>
              <a:rPr lang="en-US" sz="1200" dirty="0" err="1"/>
              <a:t>dahulu</a:t>
            </a:r>
            <a:r>
              <a:rPr lang="en-US" sz="1200" dirty="0"/>
              <a:t>. </a:t>
            </a:r>
            <a:r>
              <a:rPr lang="en-US" sz="1200" dirty="0" err="1"/>
              <a:t>Untuk</a:t>
            </a:r>
            <a:r>
              <a:rPr lang="en-US" sz="1200" dirty="0"/>
              <a:t> </a:t>
            </a:r>
            <a:r>
              <a:rPr lang="en-US" sz="1200" dirty="0" err="1"/>
              <a:t>membuatnya</a:t>
            </a:r>
            <a:r>
              <a:rPr lang="en-US" sz="1200" dirty="0"/>
              <a:t> </a:t>
            </a:r>
            <a:r>
              <a:rPr lang="en-US" sz="1200" dirty="0" err="1"/>
              <a:t>ada</a:t>
            </a:r>
            <a:r>
              <a:rPr lang="en-US" sz="1200" dirty="0"/>
              <a:t> </a:t>
            </a:r>
            <a:r>
              <a:rPr lang="en-US" sz="1200" dirty="0" err="1"/>
              <a:t>banyak</a:t>
            </a:r>
            <a:r>
              <a:rPr lang="en-US" sz="1200" dirty="0"/>
              <a:t> </a:t>
            </a:r>
            <a:r>
              <a:rPr lang="en-US" sz="1200" dirty="0" err="1"/>
              <a:t>cara</a:t>
            </a:r>
            <a:r>
              <a:rPr lang="en-US" sz="1200" dirty="0"/>
              <a:t> </a:t>
            </a:r>
            <a:r>
              <a:rPr lang="en-US" sz="1200" dirty="0" err="1"/>
              <a:t>misalnya</a:t>
            </a:r>
            <a:r>
              <a:rPr lang="en-US" sz="1200" dirty="0"/>
              <a:t> </a:t>
            </a:r>
            <a:r>
              <a:rPr lang="en-US" sz="1200" dirty="0" err="1"/>
              <a:t>dengan</a:t>
            </a:r>
            <a:r>
              <a:rPr lang="en-US" sz="1200" dirty="0"/>
              <a:t> </a:t>
            </a:r>
            <a:r>
              <a:rPr lang="en-US" sz="1200" dirty="0" err="1"/>
              <a:t>vba</a:t>
            </a:r>
            <a:r>
              <a:rPr lang="en-US" sz="1200" dirty="0"/>
              <a:t>. </a:t>
            </a:r>
            <a:r>
              <a:rPr lang="en-US" sz="1200" dirty="0" err="1"/>
              <a:t>Namun</a:t>
            </a:r>
            <a:r>
              <a:rPr lang="en-US" sz="1200" dirty="0"/>
              <a:t> </a:t>
            </a:r>
            <a:r>
              <a:rPr lang="en-US" sz="1200" dirty="0" err="1"/>
              <a:t>cara</a:t>
            </a:r>
            <a:r>
              <a:rPr lang="en-US" sz="1200" dirty="0"/>
              <a:t> yang </a:t>
            </a:r>
            <a:r>
              <a:rPr lang="en-US" sz="1200" dirty="0" err="1"/>
              <a:t>saya</a:t>
            </a:r>
            <a:r>
              <a:rPr lang="en-US" sz="1200" dirty="0"/>
              <a:t> </a:t>
            </a:r>
            <a:r>
              <a:rPr lang="en-US" sz="1200" dirty="0" err="1"/>
              <a:t>lakaukan</a:t>
            </a:r>
            <a:r>
              <a:rPr lang="en-US" sz="1200" dirty="0"/>
              <a:t> </a:t>
            </a:r>
            <a:r>
              <a:rPr lang="en-US" sz="1200" dirty="0" err="1"/>
              <a:t>adalah</a:t>
            </a:r>
            <a:r>
              <a:rPr lang="en-US" sz="1200" dirty="0"/>
              <a:t> </a:t>
            </a:r>
            <a:r>
              <a:rPr lang="en-US" sz="1200" dirty="0" err="1"/>
              <a:t>cara</a:t>
            </a:r>
            <a:r>
              <a:rPr lang="en-US" sz="1200" dirty="0"/>
              <a:t> yang </a:t>
            </a:r>
            <a:r>
              <a:rPr lang="en-US" sz="1200" dirty="0" err="1"/>
              <a:t>saya</a:t>
            </a:r>
            <a:r>
              <a:rPr lang="en-US" sz="1200" dirty="0"/>
              <a:t> </a:t>
            </a:r>
            <a:r>
              <a:rPr lang="en-US" sz="1200" dirty="0" err="1"/>
              <a:t>kuasai</a:t>
            </a:r>
            <a:r>
              <a:rPr lang="en-US" sz="1200" dirty="0"/>
              <a:t> </a:t>
            </a:r>
            <a:r>
              <a:rPr lang="en-US" sz="1200" dirty="0" err="1"/>
              <a:t>menggunakan</a:t>
            </a:r>
            <a:r>
              <a:rPr lang="en-US" sz="1200" dirty="0"/>
              <a:t> data validation. Langkah  </a:t>
            </a:r>
            <a:r>
              <a:rPr lang="en-US" sz="1200" dirty="0" err="1"/>
              <a:t>pertama</a:t>
            </a:r>
            <a:r>
              <a:rPr lang="en-US" sz="1200" dirty="0"/>
              <a:t> </a:t>
            </a:r>
            <a:r>
              <a:rPr lang="en-US" sz="1200" dirty="0" err="1"/>
              <a:t>perlu</a:t>
            </a:r>
            <a:r>
              <a:rPr lang="en-US" sz="1200" dirty="0"/>
              <a:t> </a:t>
            </a:r>
            <a:r>
              <a:rPr lang="en-US" sz="1200" dirty="0" err="1"/>
              <a:t>melakukan</a:t>
            </a:r>
            <a:r>
              <a:rPr lang="en-US" sz="1200" dirty="0"/>
              <a:t> data validation </a:t>
            </a:r>
            <a:r>
              <a:rPr lang="en-US" sz="1200" dirty="0" err="1"/>
              <a:t>terlebih</a:t>
            </a:r>
            <a:r>
              <a:rPr lang="en-US" sz="1200" dirty="0"/>
              <a:t> </a:t>
            </a:r>
            <a:r>
              <a:rPr lang="en-US" sz="1200" dirty="0" err="1"/>
              <a:t>dahulu</a:t>
            </a:r>
            <a:r>
              <a:rPr lang="en-US" sz="1200" dirty="0"/>
              <a:t>. </a:t>
            </a:r>
            <a:r>
              <a:rPr lang="en-US" sz="1200" dirty="0" err="1"/>
              <a:t>Gunanya</a:t>
            </a:r>
            <a:r>
              <a:rPr lang="en-US" sz="1200" dirty="0"/>
              <a:t> </a:t>
            </a:r>
            <a:r>
              <a:rPr lang="en-US" sz="1200" dirty="0" err="1"/>
              <a:t>untuk</a:t>
            </a:r>
            <a:r>
              <a:rPr lang="en-US" sz="1200" dirty="0"/>
              <a:t> </a:t>
            </a:r>
            <a:r>
              <a:rPr lang="en-US" sz="1200" dirty="0" err="1"/>
              <a:t>membuat</a:t>
            </a:r>
            <a:r>
              <a:rPr lang="en-US" sz="1200" dirty="0"/>
              <a:t> kata </a:t>
            </a:r>
            <a:r>
              <a:rPr lang="en-US" sz="1200" dirty="0" err="1"/>
              <a:t>kunci</a:t>
            </a:r>
            <a:r>
              <a:rPr lang="en-US" sz="1200" dirty="0"/>
              <a:t> </a:t>
            </a:r>
            <a:r>
              <a:rPr lang="en-US" sz="1200" dirty="0" err="1"/>
              <a:t>vlookup</a:t>
            </a:r>
            <a:r>
              <a:rPr lang="en-US" sz="1200" dirty="0"/>
              <a:t>. </a:t>
            </a:r>
            <a:r>
              <a:rPr lang="en-US" sz="1200" dirty="0" err="1"/>
              <a:t>Kemudian</a:t>
            </a:r>
            <a:r>
              <a:rPr lang="en-US" sz="1200" dirty="0"/>
              <a:t> </a:t>
            </a:r>
            <a:r>
              <a:rPr lang="en-US" sz="1200" dirty="0" err="1"/>
              <a:t>lakukan</a:t>
            </a:r>
            <a:r>
              <a:rPr lang="en-US" sz="1200" dirty="0"/>
              <a:t> </a:t>
            </a:r>
            <a:r>
              <a:rPr lang="en-US" sz="1200" dirty="0" err="1"/>
              <a:t>vlookup</a:t>
            </a:r>
            <a:r>
              <a:rPr lang="en-US" sz="1200" dirty="0"/>
              <a:t> pada </a:t>
            </a:r>
            <a:r>
              <a:rPr lang="en-US" sz="1200" dirty="0" err="1"/>
              <a:t>kolom</a:t>
            </a:r>
            <a:r>
              <a:rPr lang="en-US" sz="1200" dirty="0"/>
              <a:t> </a:t>
            </a:r>
            <a:r>
              <a:rPr lang="en-US" sz="1200" dirty="0" err="1"/>
              <a:t>kategori</a:t>
            </a:r>
            <a:r>
              <a:rPr lang="en-US" sz="1200" dirty="0"/>
              <a:t> dan </a:t>
            </a:r>
            <a:r>
              <a:rPr lang="en-US" sz="1200" dirty="0" err="1"/>
              <a:t>segmen</a:t>
            </a:r>
            <a:r>
              <a:rPr lang="en-US" sz="1200" dirty="0"/>
              <a:t> </a:t>
            </a:r>
            <a:r>
              <a:rPr lang="en-US" sz="1200" dirty="0" err="1"/>
              <a:t>dengan</a:t>
            </a:r>
            <a:r>
              <a:rPr lang="en-US" sz="1200" dirty="0"/>
              <a:t> </a:t>
            </a:r>
            <a:r>
              <a:rPr lang="en-US" sz="1200" dirty="0" err="1"/>
              <a:t>menggunakan</a:t>
            </a:r>
            <a:r>
              <a:rPr lang="en-US" sz="1200" dirty="0"/>
              <a:t> kata </a:t>
            </a:r>
            <a:r>
              <a:rPr lang="en-US" sz="1200" dirty="0" err="1"/>
              <a:t>kunci</a:t>
            </a:r>
            <a:r>
              <a:rPr lang="en-US" sz="1200" dirty="0"/>
              <a:t> data validation. </a:t>
            </a:r>
            <a:r>
              <a:rPr lang="en-US" sz="1200" dirty="0" err="1"/>
              <a:t>Gunanya</a:t>
            </a:r>
            <a:r>
              <a:rPr lang="en-US" sz="1200" dirty="0"/>
              <a:t> </a:t>
            </a:r>
            <a:r>
              <a:rPr lang="en-US" sz="1200" dirty="0" err="1"/>
              <a:t>adalah</a:t>
            </a:r>
            <a:r>
              <a:rPr lang="en-US" sz="1200" dirty="0"/>
              <a:t> agar </a:t>
            </a:r>
            <a:r>
              <a:rPr lang="en-US" sz="1200" dirty="0" err="1"/>
              <a:t>sel</a:t>
            </a:r>
            <a:r>
              <a:rPr lang="en-US" sz="1200" dirty="0"/>
              <a:t> country dan segment </a:t>
            </a:r>
            <a:r>
              <a:rPr lang="en-US" sz="1200" dirty="0" err="1"/>
              <a:t>bisa</a:t>
            </a:r>
            <a:r>
              <a:rPr lang="en-US" sz="1200" dirty="0"/>
              <a:t> </a:t>
            </a:r>
            <a:r>
              <a:rPr lang="en-US" sz="1200" dirty="0" err="1"/>
              <a:t>mengyesuaiakan</a:t>
            </a:r>
            <a:r>
              <a:rPr lang="en-US" sz="1200" dirty="0"/>
              <a:t> </a:t>
            </a:r>
            <a:r>
              <a:rPr lang="en-US" sz="1200" dirty="0" err="1"/>
              <a:t>otomatis</a:t>
            </a:r>
            <a:r>
              <a:rPr lang="en-US" sz="1200" dirty="0"/>
              <a:t> </a:t>
            </a:r>
            <a:r>
              <a:rPr lang="en-US" sz="1200" dirty="0" err="1"/>
              <a:t>apa</a:t>
            </a:r>
            <a:r>
              <a:rPr lang="en-US" sz="1200" dirty="0"/>
              <a:t> </a:t>
            </a:r>
            <a:r>
              <a:rPr lang="en-US" sz="1200" dirty="0" err="1"/>
              <a:t>bila</a:t>
            </a:r>
            <a:r>
              <a:rPr lang="en-US" sz="1200" dirty="0"/>
              <a:t> </a:t>
            </a:r>
            <a:r>
              <a:rPr lang="en-US" sz="1200" dirty="0" err="1"/>
              <a:t>mengetik</a:t>
            </a:r>
            <a:r>
              <a:rPr lang="en-US" sz="1200" dirty="0"/>
              <a:t> (</a:t>
            </a:r>
            <a:r>
              <a:rPr lang="en-US" sz="1200" dirty="0" err="1"/>
              <a:t>mencari</a:t>
            </a:r>
            <a:r>
              <a:rPr lang="en-US" sz="1200" dirty="0"/>
              <a:t> data) </a:t>
            </a:r>
            <a:r>
              <a:rPr lang="en-US" sz="1200" dirty="0" err="1"/>
              <a:t>nama</a:t>
            </a:r>
            <a:r>
              <a:rPr lang="en-US" sz="1200" dirty="0"/>
              <a:t> costumer. </a:t>
            </a:r>
            <a:r>
              <a:rPr lang="en-US" sz="1200" dirty="0" err="1"/>
              <a:t>Gunakan</a:t>
            </a:r>
            <a:r>
              <a:rPr lang="en-US" sz="1200" dirty="0"/>
              <a:t> </a:t>
            </a:r>
            <a:r>
              <a:rPr lang="en-US" sz="1200" dirty="0" err="1"/>
              <a:t>ifna</a:t>
            </a:r>
            <a:r>
              <a:rPr lang="en-US" sz="1200" dirty="0"/>
              <a:t> agar </a:t>
            </a:r>
            <a:r>
              <a:rPr lang="en-US" sz="1200" dirty="0" err="1"/>
              <a:t>mengganti</a:t>
            </a:r>
            <a:r>
              <a:rPr lang="en-US" sz="1200" dirty="0"/>
              <a:t> error </a:t>
            </a:r>
            <a:r>
              <a:rPr lang="en-US" sz="1200" dirty="0" err="1"/>
              <a:t>ifna</a:t>
            </a:r>
            <a:r>
              <a:rPr lang="en-US" sz="1200" dirty="0"/>
              <a:t> </a:t>
            </a:r>
            <a:r>
              <a:rPr lang="en-US" sz="1200" dirty="0" err="1"/>
              <a:t>dengan</a:t>
            </a:r>
            <a:r>
              <a:rPr lang="en-US" sz="1200" dirty="0"/>
              <a:t> data </a:t>
            </a:r>
            <a:r>
              <a:rPr lang="en-US" sz="1200" dirty="0" err="1"/>
              <a:t>tidak</a:t>
            </a:r>
            <a:r>
              <a:rPr lang="en-US" sz="1200" dirty="0"/>
              <a:t> </a:t>
            </a:r>
            <a:r>
              <a:rPr lang="en-US" sz="1200" dirty="0" err="1"/>
              <a:t>ada</a:t>
            </a:r>
            <a:r>
              <a:rPr lang="en-US" sz="1200" dirty="0"/>
              <a:t>. </a:t>
            </a:r>
            <a:r>
              <a:rPr lang="en-US" sz="1200" dirty="0" err="1"/>
              <a:t>Fungsinya</a:t>
            </a:r>
            <a:r>
              <a:rPr lang="en-US" sz="1200" dirty="0"/>
              <a:t> agar </a:t>
            </a:r>
            <a:r>
              <a:rPr lang="en-US" sz="1200" dirty="0" err="1"/>
              <a:t>mesin</a:t>
            </a:r>
            <a:r>
              <a:rPr lang="en-US" sz="1200" dirty="0"/>
              <a:t> </a:t>
            </a:r>
            <a:r>
              <a:rPr lang="en-US" sz="1200" dirty="0" err="1"/>
              <a:t>pencariannya</a:t>
            </a:r>
            <a:r>
              <a:rPr lang="en-US" sz="1200" dirty="0"/>
              <a:t> </a:t>
            </a:r>
            <a:r>
              <a:rPr lang="en-US" sz="1200" dirty="0" err="1"/>
              <a:t>bisa</a:t>
            </a:r>
            <a:r>
              <a:rPr lang="en-US" sz="1200" dirty="0"/>
              <a:t> </a:t>
            </a:r>
            <a:r>
              <a:rPr lang="en-US" sz="1200" dirty="0" err="1"/>
              <a:t>dipahami</a:t>
            </a:r>
            <a:r>
              <a:rPr lang="en-US" sz="1200" dirty="0"/>
              <a:t> oleh </a:t>
            </a:r>
            <a:r>
              <a:rPr lang="en-US" sz="1200" dirty="0" err="1"/>
              <a:t>kalangan</a:t>
            </a:r>
            <a:r>
              <a:rPr lang="en-US" sz="1200" dirty="0"/>
              <a:t> yang </a:t>
            </a:r>
            <a:r>
              <a:rPr lang="en-US" sz="1200" dirty="0" err="1"/>
              <a:t>lebih</a:t>
            </a:r>
            <a:r>
              <a:rPr lang="en-US" sz="1200" dirty="0"/>
              <a:t> </a:t>
            </a:r>
            <a:r>
              <a:rPr lang="en-US" sz="1200" dirty="0" err="1"/>
              <a:t>luas</a:t>
            </a:r>
            <a:r>
              <a:rPr lang="en-US" sz="1200" dirty="0"/>
              <a:t> </a:t>
            </a:r>
            <a:r>
              <a:rPr lang="en-US" sz="1200" dirty="0" err="1"/>
              <a:t>terutama</a:t>
            </a:r>
            <a:r>
              <a:rPr lang="en-US" sz="1200" dirty="0"/>
              <a:t> </a:t>
            </a:r>
            <a:r>
              <a:rPr lang="en-US" sz="1200" dirty="0" err="1"/>
              <a:t>mereka</a:t>
            </a:r>
            <a:r>
              <a:rPr lang="en-US" sz="1200" dirty="0"/>
              <a:t> yang </a:t>
            </a:r>
            <a:r>
              <a:rPr lang="en-US" sz="1200" dirty="0" err="1"/>
              <a:t>tidak</a:t>
            </a:r>
            <a:r>
              <a:rPr lang="en-US" sz="1200" dirty="0"/>
              <a:t> </a:t>
            </a:r>
            <a:r>
              <a:rPr lang="en-US" sz="1200" dirty="0" err="1"/>
              <a:t>mengerti</a:t>
            </a:r>
            <a:r>
              <a:rPr lang="en-US" sz="1200" dirty="0"/>
              <a:t> excel..</a:t>
            </a:r>
            <a:endParaRPr lang="en-ID" sz="1200" dirty="0"/>
          </a:p>
        </p:txBody>
      </p:sp>
      <p:pic>
        <p:nvPicPr>
          <p:cNvPr id="3" name="Picture 2">
            <a:extLst>
              <a:ext uri="{FF2B5EF4-FFF2-40B4-BE49-F238E27FC236}">
                <a16:creationId xmlns:a16="http://schemas.microsoft.com/office/drawing/2014/main" id="{A1647DFE-DF42-63D6-5211-CF69DD16BD1E}"/>
              </a:ext>
            </a:extLst>
          </p:cNvPr>
          <p:cNvPicPr>
            <a:picLocks noChangeAspect="1"/>
          </p:cNvPicPr>
          <p:nvPr/>
        </p:nvPicPr>
        <p:blipFill>
          <a:blip r:embed="rId3"/>
          <a:stretch>
            <a:fillRect/>
          </a:stretch>
        </p:blipFill>
        <p:spPr>
          <a:xfrm>
            <a:off x="235499" y="609600"/>
            <a:ext cx="7370645" cy="3175550"/>
          </a:xfrm>
          <a:prstGeom prst="rect">
            <a:avLst/>
          </a:prstGeom>
        </p:spPr>
      </p:pic>
      <p:pic>
        <p:nvPicPr>
          <p:cNvPr id="5" name="Picture 4">
            <a:extLst>
              <a:ext uri="{FF2B5EF4-FFF2-40B4-BE49-F238E27FC236}">
                <a16:creationId xmlns:a16="http://schemas.microsoft.com/office/drawing/2014/main" id="{A7FA3877-0966-AAAF-BA03-E2F1FF5E260A}"/>
              </a:ext>
            </a:extLst>
          </p:cNvPr>
          <p:cNvPicPr>
            <a:picLocks noChangeAspect="1"/>
          </p:cNvPicPr>
          <p:nvPr/>
        </p:nvPicPr>
        <p:blipFill>
          <a:blip r:embed="rId4"/>
          <a:stretch>
            <a:fillRect/>
          </a:stretch>
        </p:blipFill>
        <p:spPr>
          <a:xfrm>
            <a:off x="4572000" y="713509"/>
            <a:ext cx="4412673" cy="2389910"/>
          </a:xfrm>
          <a:prstGeom prst="rect">
            <a:avLst/>
          </a:prstGeom>
        </p:spPr>
      </p:pic>
      <p:sp>
        <p:nvSpPr>
          <p:cNvPr id="6" name="TextBox 5">
            <a:extLst>
              <a:ext uri="{FF2B5EF4-FFF2-40B4-BE49-F238E27FC236}">
                <a16:creationId xmlns:a16="http://schemas.microsoft.com/office/drawing/2014/main" id="{79AF7A7F-7158-FF97-8E22-FC18DC5FB9B1}"/>
              </a:ext>
            </a:extLst>
          </p:cNvPr>
          <p:cNvSpPr txBox="1"/>
          <p:nvPr/>
        </p:nvSpPr>
        <p:spPr>
          <a:xfrm>
            <a:off x="0" y="0"/>
            <a:ext cx="3130985" cy="400110"/>
          </a:xfrm>
          <a:prstGeom prst="rect">
            <a:avLst/>
          </a:prstGeom>
          <a:noFill/>
        </p:spPr>
        <p:txBody>
          <a:bodyPr wrap="none" rtlCol="0">
            <a:spAutoFit/>
          </a:bodyPr>
          <a:lstStyle/>
          <a:p>
            <a:r>
              <a:rPr lang="en-US" sz="2000" b="1" dirty="0">
                <a:solidFill>
                  <a:schemeClr val="accent5"/>
                </a:solidFill>
              </a:rPr>
              <a:t>2. Final Result </a:t>
            </a:r>
            <a:r>
              <a:rPr lang="en-US" sz="2000" b="1" dirty="0" err="1">
                <a:solidFill>
                  <a:schemeClr val="accent5"/>
                </a:solidFill>
              </a:rPr>
              <a:t>Lanjutan</a:t>
            </a:r>
            <a:r>
              <a:rPr lang="en-US" sz="2000" b="1" dirty="0">
                <a:solidFill>
                  <a:schemeClr val="accent5"/>
                </a:solidFill>
              </a:rPr>
              <a:t> </a:t>
            </a:r>
            <a:endParaRPr lang="en-ID" sz="2000" b="1" dirty="0">
              <a:solidFill>
                <a:schemeClr val="accent5"/>
              </a:solidFill>
            </a:endParaRPr>
          </a:p>
        </p:txBody>
      </p:sp>
    </p:spTree>
    <p:extLst>
      <p:ext uri="{BB962C8B-B14F-4D97-AF65-F5344CB8AC3E}">
        <p14:creationId xmlns:p14="http://schemas.microsoft.com/office/powerpoint/2010/main" val="3542010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DE36-94C2-8B11-696F-5F31D4BAB065}"/>
              </a:ext>
            </a:extLst>
          </p:cNvPr>
          <p:cNvSpPr>
            <a:spLocks noGrp="1"/>
          </p:cNvSpPr>
          <p:nvPr>
            <p:ph type="title"/>
          </p:nvPr>
        </p:nvSpPr>
        <p:spPr>
          <a:xfrm>
            <a:off x="256281" y="3828378"/>
            <a:ext cx="8520600" cy="841800"/>
          </a:xfrm>
        </p:spPr>
        <p:txBody>
          <a:bodyPr>
            <a:normAutofit fontScale="90000"/>
          </a:bodyPr>
          <a:lstStyle/>
          <a:p>
            <a:pPr algn="just"/>
            <a:r>
              <a:rPr lang="en-US" sz="1200" dirty="0" err="1"/>
              <a:t>Untuk</a:t>
            </a:r>
            <a:r>
              <a:rPr lang="en-US" sz="1200" dirty="0"/>
              <a:t> </a:t>
            </a:r>
            <a:r>
              <a:rPr lang="en-US" sz="1200" dirty="0" err="1"/>
              <a:t>membuat</a:t>
            </a:r>
            <a:r>
              <a:rPr lang="en-US" sz="1200" dirty="0"/>
              <a:t> </a:t>
            </a:r>
            <a:r>
              <a:rPr lang="en-US" sz="1200" dirty="0" err="1"/>
              <a:t>grafik</a:t>
            </a:r>
            <a:r>
              <a:rPr lang="en-US" sz="1200" dirty="0"/>
              <a:t> </a:t>
            </a:r>
            <a:r>
              <a:rPr lang="en-US" sz="1200" dirty="0" err="1"/>
              <a:t>tinggal</a:t>
            </a:r>
            <a:r>
              <a:rPr lang="en-US" sz="1200" dirty="0"/>
              <a:t> </a:t>
            </a:r>
            <a:r>
              <a:rPr lang="en-US" sz="1200" dirty="0" err="1"/>
              <a:t>diblok</a:t>
            </a:r>
            <a:r>
              <a:rPr lang="en-US" sz="1200" dirty="0"/>
              <a:t> </a:t>
            </a:r>
            <a:r>
              <a:rPr lang="en-US" sz="1200" dirty="0" err="1"/>
              <a:t>saja</a:t>
            </a:r>
            <a:r>
              <a:rPr lang="en-US" sz="1200" dirty="0"/>
              <a:t> </a:t>
            </a:r>
            <a:r>
              <a:rPr lang="en-US" sz="1200" dirty="0" err="1"/>
              <a:t>pipotable</a:t>
            </a:r>
            <a:r>
              <a:rPr lang="en-US" sz="1200" dirty="0"/>
              <a:t> </a:t>
            </a:r>
            <a:r>
              <a:rPr lang="en-US" sz="1200" dirty="0" err="1"/>
              <a:t>ya</a:t>
            </a:r>
            <a:r>
              <a:rPr lang="en-US" sz="1200" dirty="0"/>
              <a:t> </a:t>
            </a:r>
            <a:r>
              <a:rPr lang="en-US" sz="1200" dirty="0" err="1"/>
              <a:t>masuk</a:t>
            </a:r>
            <a:r>
              <a:rPr lang="en-US" sz="1200" dirty="0"/>
              <a:t> </a:t>
            </a:r>
            <a:r>
              <a:rPr lang="en-US" sz="1200" dirty="0" err="1"/>
              <a:t>kemenu</a:t>
            </a:r>
            <a:r>
              <a:rPr lang="en-US" sz="1200" dirty="0"/>
              <a:t> pivotable </a:t>
            </a:r>
            <a:r>
              <a:rPr lang="en-US" sz="1200" dirty="0" err="1"/>
              <a:t>analise</a:t>
            </a:r>
            <a:r>
              <a:rPr lang="en-US" sz="1200" dirty="0"/>
              <a:t> </a:t>
            </a:r>
            <a:r>
              <a:rPr lang="en-US" sz="1200" dirty="0" err="1"/>
              <a:t>lanjut</a:t>
            </a:r>
            <a:r>
              <a:rPr lang="en-US" sz="1200" dirty="0"/>
              <a:t> </a:t>
            </a:r>
            <a:r>
              <a:rPr lang="en-US" sz="1200" dirty="0" err="1"/>
              <a:t>ke</a:t>
            </a:r>
            <a:r>
              <a:rPr lang="en-US" sz="1200" dirty="0"/>
              <a:t> submenu </a:t>
            </a:r>
            <a:r>
              <a:rPr lang="en-US" sz="1200" dirty="0" err="1"/>
              <a:t>pivocart</a:t>
            </a:r>
            <a:r>
              <a:rPr lang="en-US" sz="1200" dirty="0"/>
              <a:t>. </a:t>
            </a:r>
            <a:r>
              <a:rPr lang="en-US" sz="1200" dirty="0" err="1"/>
              <a:t>Lantas</a:t>
            </a:r>
            <a:r>
              <a:rPr lang="en-US" sz="1200" dirty="0"/>
              <a:t> </a:t>
            </a:r>
            <a:r>
              <a:rPr lang="en-US" sz="1200" dirty="0" err="1"/>
              <a:t>pilih</a:t>
            </a:r>
            <a:r>
              <a:rPr lang="en-US" sz="1200" dirty="0"/>
              <a:t> chart yang </a:t>
            </a:r>
            <a:r>
              <a:rPr lang="en-US" sz="1200" dirty="0" err="1"/>
              <a:t>ingin</a:t>
            </a:r>
            <a:r>
              <a:rPr lang="en-US" sz="1200" dirty="0"/>
              <a:t> </a:t>
            </a:r>
            <a:r>
              <a:rPr lang="en-US" sz="1200" dirty="0" err="1"/>
              <a:t>divisualisasikan</a:t>
            </a:r>
            <a:r>
              <a:rPr lang="en-US" sz="1200" dirty="0"/>
              <a:t> </a:t>
            </a:r>
            <a:r>
              <a:rPr lang="en-US" sz="1200" dirty="0" err="1"/>
              <a:t>misalnya</a:t>
            </a:r>
            <a:r>
              <a:rPr lang="en-US" sz="1200" dirty="0"/>
              <a:t> </a:t>
            </a:r>
            <a:r>
              <a:rPr lang="en-US" sz="1200" dirty="0" err="1"/>
              <a:t>gaya</a:t>
            </a:r>
            <a:r>
              <a:rPr lang="en-US" sz="1200" dirty="0"/>
              <a:t> line. </a:t>
            </a:r>
            <a:r>
              <a:rPr lang="en-US" sz="1200" dirty="0" err="1"/>
              <a:t>Gunakan</a:t>
            </a:r>
            <a:r>
              <a:rPr lang="en-US" sz="1200" dirty="0"/>
              <a:t> menu format  </a:t>
            </a:r>
            <a:r>
              <a:rPr lang="en-US" sz="1200" dirty="0" err="1"/>
              <a:t>untuk</a:t>
            </a:r>
            <a:r>
              <a:rPr lang="en-US" sz="1200" dirty="0"/>
              <a:t> </a:t>
            </a:r>
            <a:r>
              <a:rPr lang="en-US" sz="1200" dirty="0" err="1"/>
              <a:t>mengubah</a:t>
            </a:r>
            <a:r>
              <a:rPr lang="en-US" sz="1200" dirty="0"/>
              <a:t> model </a:t>
            </a:r>
            <a:r>
              <a:rPr lang="en-US" sz="1200" dirty="0" err="1"/>
              <a:t>grafik</a:t>
            </a:r>
            <a:r>
              <a:rPr lang="en-US" sz="1200" dirty="0"/>
              <a:t> </a:t>
            </a:r>
            <a:r>
              <a:rPr lang="en-US" sz="1200" dirty="0" err="1"/>
              <a:t>misalnya</a:t>
            </a:r>
            <a:r>
              <a:rPr lang="en-US" sz="1200" dirty="0"/>
              <a:t> </a:t>
            </a:r>
            <a:r>
              <a:rPr lang="en-US" sz="1200" dirty="0" err="1"/>
              <a:t>jika</a:t>
            </a:r>
            <a:r>
              <a:rPr lang="en-US" sz="1200" dirty="0"/>
              <a:t> </a:t>
            </a:r>
            <a:r>
              <a:rPr lang="en-US" sz="1200" dirty="0" err="1"/>
              <a:t>ingin</a:t>
            </a:r>
            <a:r>
              <a:rPr lang="en-US" sz="1200" dirty="0"/>
              <a:t> </a:t>
            </a:r>
            <a:r>
              <a:rPr lang="en-US" sz="1200" dirty="0" err="1"/>
              <a:t>menumpulkan</a:t>
            </a:r>
            <a:r>
              <a:rPr lang="en-US" sz="1200" dirty="0"/>
              <a:t> line </a:t>
            </a:r>
            <a:r>
              <a:rPr lang="en-US" sz="1200" dirty="0" err="1"/>
              <a:t>maka</a:t>
            </a:r>
            <a:r>
              <a:rPr lang="en-US" sz="1200" dirty="0"/>
              <a:t> </a:t>
            </a:r>
            <a:r>
              <a:rPr lang="en-US" sz="1200" dirty="0" err="1"/>
              <a:t>centang</a:t>
            </a:r>
            <a:r>
              <a:rPr lang="en-US" sz="1200" dirty="0"/>
              <a:t> smote line </a:t>
            </a:r>
            <a:r>
              <a:rPr lang="en-US" sz="1200" dirty="0" err="1"/>
              <a:t>atau</a:t>
            </a:r>
            <a:r>
              <a:rPr lang="en-US" sz="1200" dirty="0"/>
              <a:t> </a:t>
            </a:r>
            <a:r>
              <a:rPr lang="en-US" sz="1200" dirty="0" err="1"/>
              <a:t>jika</a:t>
            </a:r>
            <a:r>
              <a:rPr lang="en-US" sz="1200" dirty="0"/>
              <a:t> </a:t>
            </a:r>
            <a:r>
              <a:rPr lang="en-US" sz="1200" dirty="0" err="1"/>
              <a:t>ingin</a:t>
            </a:r>
            <a:r>
              <a:rPr lang="en-US" sz="1200" dirty="0"/>
              <a:t> </a:t>
            </a:r>
            <a:r>
              <a:rPr lang="en-US" sz="1200" dirty="0" err="1"/>
              <a:t>mengubah</a:t>
            </a:r>
            <a:r>
              <a:rPr lang="en-US" sz="1200" dirty="0"/>
              <a:t> font </a:t>
            </a:r>
            <a:r>
              <a:rPr lang="en-US" sz="1200" dirty="0" err="1"/>
              <a:t>pilih</a:t>
            </a:r>
            <a:r>
              <a:rPr lang="en-US" sz="1200" dirty="0"/>
              <a:t> number </a:t>
            </a:r>
            <a:r>
              <a:rPr lang="en-US" sz="1200" dirty="0" err="1"/>
              <a:t>lalu</a:t>
            </a:r>
            <a:r>
              <a:rPr lang="en-US" sz="1200" dirty="0"/>
              <a:t> </a:t>
            </a:r>
            <a:r>
              <a:rPr lang="en-US" sz="1200" dirty="0" err="1"/>
              <a:t>masukan</a:t>
            </a:r>
            <a:r>
              <a:rPr lang="en-US" sz="1200" dirty="0"/>
              <a:t>  format </a:t>
            </a:r>
            <a:r>
              <a:rPr lang="en-US" sz="1200" dirty="0" err="1"/>
              <a:t>angka</a:t>
            </a:r>
            <a:r>
              <a:rPr lang="en-US" sz="1200" dirty="0"/>
              <a:t> yang </a:t>
            </a:r>
            <a:r>
              <a:rPr lang="en-US" sz="1200" dirty="0" err="1"/>
              <a:t>diinginkan</a:t>
            </a:r>
            <a:r>
              <a:rPr lang="en-US" sz="1200" dirty="0"/>
              <a:t> </a:t>
            </a:r>
            <a:r>
              <a:rPr lang="en-US" sz="1200" dirty="0" err="1"/>
              <a:t>misalnya</a:t>
            </a:r>
            <a:r>
              <a:rPr lang="en-US" sz="1200" dirty="0"/>
              <a:t> #.###.. Jt. </a:t>
            </a:r>
            <a:endParaRPr lang="en-ID" sz="1200" dirty="0"/>
          </a:p>
        </p:txBody>
      </p:sp>
      <p:pic>
        <p:nvPicPr>
          <p:cNvPr id="5" name="Picture 4">
            <a:extLst>
              <a:ext uri="{FF2B5EF4-FFF2-40B4-BE49-F238E27FC236}">
                <a16:creationId xmlns:a16="http://schemas.microsoft.com/office/drawing/2014/main" id="{8E30F309-D67F-5A5C-B394-0FAF2AE02636}"/>
              </a:ext>
            </a:extLst>
          </p:cNvPr>
          <p:cNvPicPr>
            <a:picLocks noChangeAspect="1"/>
          </p:cNvPicPr>
          <p:nvPr/>
        </p:nvPicPr>
        <p:blipFill>
          <a:blip r:embed="rId2"/>
          <a:stretch>
            <a:fillRect/>
          </a:stretch>
        </p:blipFill>
        <p:spPr>
          <a:xfrm>
            <a:off x="96954" y="547879"/>
            <a:ext cx="9144000" cy="3438144"/>
          </a:xfrm>
          <a:prstGeom prst="rect">
            <a:avLst/>
          </a:prstGeom>
        </p:spPr>
      </p:pic>
      <p:pic>
        <p:nvPicPr>
          <p:cNvPr id="9" name="Picture 8">
            <a:extLst>
              <a:ext uri="{FF2B5EF4-FFF2-40B4-BE49-F238E27FC236}">
                <a16:creationId xmlns:a16="http://schemas.microsoft.com/office/drawing/2014/main" id="{2C4206D2-8453-36D5-5349-D3B5BA54577C}"/>
              </a:ext>
            </a:extLst>
          </p:cNvPr>
          <p:cNvPicPr>
            <a:picLocks noChangeAspect="1"/>
          </p:cNvPicPr>
          <p:nvPr/>
        </p:nvPicPr>
        <p:blipFill>
          <a:blip r:embed="rId3"/>
          <a:stretch>
            <a:fillRect/>
          </a:stretch>
        </p:blipFill>
        <p:spPr>
          <a:xfrm>
            <a:off x="5085783" y="718879"/>
            <a:ext cx="4058217" cy="1852871"/>
          </a:xfrm>
          <a:prstGeom prst="rect">
            <a:avLst/>
          </a:prstGeom>
        </p:spPr>
      </p:pic>
      <p:sp>
        <p:nvSpPr>
          <p:cNvPr id="10" name="TextBox 9">
            <a:extLst>
              <a:ext uri="{FF2B5EF4-FFF2-40B4-BE49-F238E27FC236}">
                <a16:creationId xmlns:a16="http://schemas.microsoft.com/office/drawing/2014/main" id="{894830DF-6B91-5028-2559-25A950C2D8C8}"/>
              </a:ext>
            </a:extLst>
          </p:cNvPr>
          <p:cNvSpPr txBox="1"/>
          <p:nvPr/>
        </p:nvSpPr>
        <p:spPr>
          <a:xfrm>
            <a:off x="0" y="0"/>
            <a:ext cx="3130985" cy="400110"/>
          </a:xfrm>
          <a:prstGeom prst="rect">
            <a:avLst/>
          </a:prstGeom>
          <a:noFill/>
        </p:spPr>
        <p:txBody>
          <a:bodyPr wrap="none" rtlCol="0">
            <a:spAutoFit/>
          </a:bodyPr>
          <a:lstStyle/>
          <a:p>
            <a:r>
              <a:rPr lang="en-US" sz="2000" b="1" dirty="0">
                <a:solidFill>
                  <a:schemeClr val="accent5"/>
                </a:solidFill>
              </a:rPr>
              <a:t>3. Final Result </a:t>
            </a:r>
            <a:r>
              <a:rPr lang="en-US" sz="2000" b="1" dirty="0" err="1">
                <a:solidFill>
                  <a:schemeClr val="accent5"/>
                </a:solidFill>
              </a:rPr>
              <a:t>Lanjutan</a:t>
            </a:r>
            <a:r>
              <a:rPr lang="en-US" sz="2000" b="1" dirty="0">
                <a:solidFill>
                  <a:schemeClr val="accent5"/>
                </a:solidFill>
              </a:rPr>
              <a:t> </a:t>
            </a:r>
            <a:endParaRPr lang="en-ID" sz="2000" b="1" dirty="0">
              <a:solidFill>
                <a:schemeClr val="accent5"/>
              </a:solidFill>
            </a:endParaRPr>
          </a:p>
        </p:txBody>
      </p:sp>
    </p:spTree>
    <p:extLst>
      <p:ext uri="{BB962C8B-B14F-4D97-AF65-F5344CB8AC3E}">
        <p14:creationId xmlns:p14="http://schemas.microsoft.com/office/powerpoint/2010/main" val="319718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pSp>
        <p:nvGrpSpPr>
          <p:cNvPr id="368" name="Google Shape;368;p30"/>
          <p:cNvGrpSpPr/>
          <p:nvPr/>
        </p:nvGrpSpPr>
        <p:grpSpPr>
          <a:xfrm>
            <a:off x="3854590" y="4740700"/>
            <a:ext cx="1434817" cy="389011"/>
            <a:chOff x="3248325" y="4588800"/>
            <a:chExt cx="2045939" cy="554700"/>
          </a:xfrm>
        </p:grpSpPr>
        <p:sp>
          <p:nvSpPr>
            <p:cNvPr id="369" name="Google Shape;369;p3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0"/>
          <p:cNvGrpSpPr/>
          <p:nvPr/>
        </p:nvGrpSpPr>
        <p:grpSpPr>
          <a:xfrm>
            <a:off x="8325085" y="65157"/>
            <a:ext cx="763768" cy="752531"/>
            <a:chOff x="695950" y="3458000"/>
            <a:chExt cx="966550" cy="952450"/>
          </a:xfrm>
        </p:grpSpPr>
        <p:sp>
          <p:nvSpPr>
            <p:cNvPr id="373" name="Google Shape;373;p3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100" b="1">
                <a:solidFill>
                  <a:srgbClr val="18919B"/>
                </a:solidFill>
                <a:latin typeface="Caveat"/>
                <a:ea typeface="Caveat"/>
                <a:cs typeface="Caveat"/>
                <a:sym typeface="Caveat"/>
              </a:rPr>
              <a:t>#RintisKarirImpian</a:t>
            </a:r>
            <a:endParaRPr sz="1100" b="1">
              <a:solidFill>
                <a:srgbClr val="18919B"/>
              </a:solidFill>
              <a:latin typeface="Caveat"/>
              <a:ea typeface="Caveat"/>
              <a:cs typeface="Caveat"/>
              <a:sym typeface="Caveat"/>
            </a:endParaRPr>
          </a:p>
        </p:txBody>
      </p:sp>
      <p:pic>
        <p:nvPicPr>
          <p:cNvPr id="383" name="Google Shape;383;p30"/>
          <p:cNvPicPr preferRelativeResize="0"/>
          <p:nvPr/>
        </p:nvPicPr>
        <p:blipFill>
          <a:blip r:embed="rId3">
            <a:alphaModFix/>
          </a:blip>
          <a:stretch>
            <a:fillRect/>
          </a:stretch>
        </p:blipFill>
        <p:spPr>
          <a:xfrm>
            <a:off x="8410175" y="4803796"/>
            <a:ext cx="558450" cy="262804"/>
          </a:xfrm>
          <a:prstGeom prst="rect">
            <a:avLst/>
          </a:prstGeom>
          <a:noFill/>
          <a:ln>
            <a:noFill/>
          </a:ln>
        </p:spPr>
      </p:pic>
      <p:pic>
        <p:nvPicPr>
          <p:cNvPr id="2" name="Picture 1">
            <a:extLst>
              <a:ext uri="{FF2B5EF4-FFF2-40B4-BE49-F238E27FC236}">
                <a16:creationId xmlns:a16="http://schemas.microsoft.com/office/drawing/2014/main" id="{DA9A88D9-BE04-96CE-5D3B-0031F0D5EAF8}"/>
              </a:ext>
            </a:extLst>
          </p:cNvPr>
          <p:cNvPicPr>
            <a:picLocks noChangeAspect="1"/>
          </p:cNvPicPr>
          <p:nvPr/>
        </p:nvPicPr>
        <p:blipFill>
          <a:blip r:embed="rId4"/>
          <a:stretch>
            <a:fillRect/>
          </a:stretch>
        </p:blipFill>
        <p:spPr>
          <a:xfrm>
            <a:off x="1" y="0"/>
            <a:ext cx="9144000" cy="5143500"/>
          </a:xfrm>
          <a:prstGeom prst="rect">
            <a:avLst/>
          </a:prstGeom>
        </p:spPr>
      </p:pic>
    </p:spTree>
    <p:extLst>
      <p:ext uri="{BB962C8B-B14F-4D97-AF65-F5344CB8AC3E}">
        <p14:creationId xmlns:p14="http://schemas.microsoft.com/office/powerpoint/2010/main" val="91863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F0627-AA57-E7E7-1126-55AB1CCA1DCA}"/>
              </a:ext>
            </a:extLst>
          </p:cNvPr>
          <p:cNvSpPr txBox="1"/>
          <p:nvPr/>
        </p:nvSpPr>
        <p:spPr>
          <a:xfrm>
            <a:off x="1787235" y="345610"/>
            <a:ext cx="4759036" cy="400110"/>
          </a:xfrm>
          <a:prstGeom prst="rect">
            <a:avLst/>
          </a:prstGeom>
          <a:noFill/>
        </p:spPr>
        <p:txBody>
          <a:bodyPr wrap="square" rtlCol="0">
            <a:spAutoFit/>
          </a:bodyPr>
          <a:lstStyle/>
          <a:p>
            <a:r>
              <a:rPr lang="en-US" sz="2000" b="1" dirty="0" err="1">
                <a:solidFill>
                  <a:schemeClr val="accent5"/>
                </a:solidFill>
              </a:rPr>
              <a:t>Seputar</a:t>
            </a:r>
            <a:r>
              <a:rPr lang="en-US" sz="2000" b="1" dirty="0">
                <a:solidFill>
                  <a:schemeClr val="accent5"/>
                </a:solidFill>
              </a:rPr>
              <a:t> </a:t>
            </a:r>
            <a:r>
              <a:rPr lang="en-US" sz="2000" b="1" dirty="0" err="1">
                <a:solidFill>
                  <a:schemeClr val="accent5"/>
                </a:solidFill>
              </a:rPr>
              <a:t>Pembelajaran</a:t>
            </a:r>
            <a:r>
              <a:rPr lang="en-US" sz="2000" b="1" dirty="0">
                <a:solidFill>
                  <a:schemeClr val="accent5"/>
                </a:solidFill>
              </a:rPr>
              <a:t> </a:t>
            </a:r>
            <a:r>
              <a:rPr lang="en-US" sz="2000" b="1" dirty="0" err="1">
                <a:solidFill>
                  <a:schemeClr val="accent5"/>
                </a:solidFill>
              </a:rPr>
              <a:t>Periode</a:t>
            </a:r>
            <a:r>
              <a:rPr lang="en-US" sz="2000" b="1" dirty="0">
                <a:solidFill>
                  <a:schemeClr val="accent5"/>
                </a:solidFill>
              </a:rPr>
              <a:t> Basic</a:t>
            </a:r>
            <a:endParaRPr lang="en-ID" sz="2000" b="1" dirty="0">
              <a:solidFill>
                <a:schemeClr val="accent5"/>
              </a:solidFill>
            </a:endParaRPr>
          </a:p>
        </p:txBody>
      </p:sp>
      <p:graphicFrame>
        <p:nvGraphicFramePr>
          <p:cNvPr id="4" name="Table 3">
            <a:extLst>
              <a:ext uri="{FF2B5EF4-FFF2-40B4-BE49-F238E27FC236}">
                <a16:creationId xmlns:a16="http://schemas.microsoft.com/office/drawing/2014/main" id="{A1718310-8040-7AE1-5834-0BF693A64A29}"/>
              </a:ext>
            </a:extLst>
          </p:cNvPr>
          <p:cNvGraphicFramePr>
            <a:graphicFrameLocks noGrp="1"/>
          </p:cNvGraphicFramePr>
          <p:nvPr>
            <p:extLst>
              <p:ext uri="{D42A27DB-BD31-4B8C-83A1-F6EECF244321}">
                <p14:modId xmlns:p14="http://schemas.microsoft.com/office/powerpoint/2010/main" val="2914890004"/>
              </p:ext>
            </p:extLst>
          </p:nvPr>
        </p:nvGraphicFramePr>
        <p:xfrm>
          <a:off x="1946562" y="1170131"/>
          <a:ext cx="4315691" cy="1940560"/>
        </p:xfrm>
        <a:graphic>
          <a:graphicData uri="http://schemas.openxmlformats.org/drawingml/2006/table">
            <a:tbl>
              <a:tblPr firstRow="1" bandRow="1">
                <a:tableStyleId>{7DF18680-E054-41AD-8BC1-D1AEF772440D}</a:tableStyleId>
              </a:tblPr>
              <a:tblGrid>
                <a:gridCol w="4315691">
                  <a:extLst>
                    <a:ext uri="{9D8B030D-6E8A-4147-A177-3AD203B41FA5}">
                      <a16:colId xmlns:a16="http://schemas.microsoft.com/office/drawing/2014/main" val="3763418610"/>
                    </a:ext>
                  </a:extLst>
                </a:gridCol>
              </a:tblGrid>
              <a:tr h="370840">
                <a:tc>
                  <a:txBody>
                    <a:bodyPr/>
                    <a:lstStyle/>
                    <a:p>
                      <a:pPr algn="ctr"/>
                      <a:r>
                        <a:rPr lang="en-US" sz="1400" dirty="0" err="1"/>
                        <a:t>Materi</a:t>
                      </a:r>
                      <a:endParaRPr lang="en-ID" sz="1400" dirty="0"/>
                    </a:p>
                  </a:txBody>
                  <a:tcPr/>
                </a:tc>
                <a:extLst>
                  <a:ext uri="{0D108BD9-81ED-4DB2-BD59-A6C34878D82A}">
                    <a16:rowId xmlns:a16="http://schemas.microsoft.com/office/drawing/2014/main" val="244185194"/>
                  </a:ext>
                </a:extLst>
              </a:tr>
              <a:tr h="370840">
                <a:tc>
                  <a:txBody>
                    <a:bodyPr/>
                    <a:lstStyle/>
                    <a:p>
                      <a:r>
                        <a:rPr lang="en-US" sz="1200" dirty="0"/>
                        <a:t>Excel </a:t>
                      </a:r>
                      <a:r>
                        <a:rPr lang="en-US" sz="1200" dirty="0" err="1"/>
                        <a:t>Casic</a:t>
                      </a:r>
                      <a:r>
                        <a:rPr lang="en-US" sz="1200" dirty="0"/>
                        <a:t> Formula And </a:t>
                      </a:r>
                      <a:r>
                        <a:rPr lang="en-US" sz="1200" dirty="0" err="1"/>
                        <a:t>Fungtion</a:t>
                      </a:r>
                      <a:endParaRPr lang="en-ID" sz="1200" dirty="0"/>
                    </a:p>
                  </a:txBody>
                  <a:tcPr/>
                </a:tc>
                <a:extLst>
                  <a:ext uri="{0D108BD9-81ED-4DB2-BD59-A6C34878D82A}">
                    <a16:rowId xmlns:a16="http://schemas.microsoft.com/office/drawing/2014/main" val="2748694719"/>
                  </a:ext>
                </a:extLst>
              </a:tr>
              <a:tr h="370840">
                <a:tc>
                  <a:txBody>
                    <a:bodyPr/>
                    <a:lstStyle/>
                    <a:p>
                      <a:r>
                        <a:rPr lang="en-US" sz="1200" dirty="0"/>
                        <a:t>Data </a:t>
                      </a:r>
                      <a:r>
                        <a:rPr lang="en-US" sz="1200" dirty="0" err="1"/>
                        <a:t>Formating</a:t>
                      </a:r>
                      <a:r>
                        <a:rPr lang="en-US" sz="1200" dirty="0"/>
                        <a:t> And </a:t>
                      </a:r>
                      <a:r>
                        <a:rPr lang="en-US" sz="1200" dirty="0" err="1"/>
                        <a:t>Cleasing</a:t>
                      </a:r>
                      <a:endParaRPr lang="en-ID" sz="1200" dirty="0"/>
                    </a:p>
                  </a:txBody>
                  <a:tcPr/>
                </a:tc>
                <a:extLst>
                  <a:ext uri="{0D108BD9-81ED-4DB2-BD59-A6C34878D82A}">
                    <a16:rowId xmlns:a16="http://schemas.microsoft.com/office/drawing/2014/main" val="1970662747"/>
                  </a:ext>
                </a:extLst>
              </a:tr>
              <a:tr h="370840">
                <a:tc>
                  <a:txBody>
                    <a:bodyPr/>
                    <a:lstStyle/>
                    <a:p>
                      <a:r>
                        <a:rPr lang="en-US" sz="1200" dirty="0"/>
                        <a:t>Conditional IF Else And </a:t>
                      </a:r>
                      <a:r>
                        <a:rPr lang="en-US" sz="1200" dirty="0" err="1"/>
                        <a:t>Formating</a:t>
                      </a:r>
                      <a:r>
                        <a:rPr lang="en-US" sz="1200" dirty="0"/>
                        <a:t> 1</a:t>
                      </a:r>
                      <a:endParaRPr lang="en-ID" sz="1200" dirty="0"/>
                    </a:p>
                  </a:txBody>
                  <a:tcPr/>
                </a:tc>
                <a:extLst>
                  <a:ext uri="{0D108BD9-81ED-4DB2-BD59-A6C34878D82A}">
                    <a16:rowId xmlns:a16="http://schemas.microsoft.com/office/drawing/2014/main" val="422538741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Conditional IF Else And </a:t>
                      </a:r>
                      <a:r>
                        <a:rPr lang="en-US" sz="1200" dirty="0" err="1"/>
                        <a:t>Formating</a:t>
                      </a:r>
                      <a:r>
                        <a:rPr lang="en-US" sz="1200" dirty="0"/>
                        <a:t> 1</a:t>
                      </a:r>
                      <a:endParaRPr lang="en-ID" sz="1200" dirty="0"/>
                    </a:p>
                    <a:p>
                      <a:endParaRPr lang="en-ID" sz="1200" dirty="0"/>
                    </a:p>
                  </a:txBody>
                  <a:tcPr/>
                </a:tc>
                <a:extLst>
                  <a:ext uri="{0D108BD9-81ED-4DB2-BD59-A6C34878D82A}">
                    <a16:rowId xmlns:a16="http://schemas.microsoft.com/office/drawing/2014/main" val="1920507618"/>
                  </a:ext>
                </a:extLst>
              </a:tr>
            </a:tbl>
          </a:graphicData>
        </a:graphic>
      </p:graphicFrame>
      <p:sp>
        <p:nvSpPr>
          <p:cNvPr id="6" name="TextBox 5">
            <a:extLst>
              <a:ext uri="{FF2B5EF4-FFF2-40B4-BE49-F238E27FC236}">
                <a16:creationId xmlns:a16="http://schemas.microsoft.com/office/drawing/2014/main" id="{410DD968-55CF-D8EC-ECCB-8E95E0CE9E5D}"/>
              </a:ext>
            </a:extLst>
          </p:cNvPr>
          <p:cNvSpPr txBox="1"/>
          <p:nvPr/>
        </p:nvSpPr>
        <p:spPr>
          <a:xfrm>
            <a:off x="703793" y="3959514"/>
            <a:ext cx="7736413" cy="307777"/>
          </a:xfrm>
          <a:prstGeom prst="rect">
            <a:avLst/>
          </a:prstGeom>
          <a:noFill/>
        </p:spPr>
        <p:txBody>
          <a:bodyPr wrap="none" rtlCol="0">
            <a:spAutoFit/>
          </a:bodyPr>
          <a:lstStyle/>
          <a:p>
            <a:r>
              <a:rPr lang="en-US"/>
              <a:t>Hal ini akan dijelaskan pada slide slide selanjutnya bagaimana penerapannya pada study case </a:t>
            </a:r>
            <a:endParaRPr lang="en-ID" dirty="0"/>
          </a:p>
        </p:txBody>
      </p:sp>
    </p:spTree>
    <p:extLst>
      <p:ext uri="{BB962C8B-B14F-4D97-AF65-F5344CB8AC3E}">
        <p14:creationId xmlns:p14="http://schemas.microsoft.com/office/powerpoint/2010/main" val="3310618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417B-C423-B7EE-EB8F-D995A95F43B7}"/>
              </a:ext>
            </a:extLst>
          </p:cNvPr>
          <p:cNvSpPr>
            <a:spLocks noGrp="1"/>
          </p:cNvSpPr>
          <p:nvPr>
            <p:ph type="title"/>
          </p:nvPr>
        </p:nvSpPr>
        <p:spPr>
          <a:xfrm>
            <a:off x="242427" y="3218262"/>
            <a:ext cx="8520600" cy="1662614"/>
          </a:xfrm>
        </p:spPr>
        <p:txBody>
          <a:bodyPr>
            <a:normAutofit/>
          </a:bodyPr>
          <a:lstStyle/>
          <a:p>
            <a:pPr algn="just"/>
            <a:r>
              <a:rPr lang="en-US" sz="1300" dirty="0">
                <a:solidFill>
                  <a:schemeClr val="tx1"/>
                </a:solidFill>
              </a:rPr>
              <a:t>Study case  kali </a:t>
            </a:r>
            <a:r>
              <a:rPr lang="en-US" sz="1300" dirty="0" err="1">
                <a:solidFill>
                  <a:schemeClr val="tx1"/>
                </a:solidFill>
              </a:rPr>
              <a:t>ditugaskan</a:t>
            </a:r>
            <a:r>
              <a:rPr lang="en-US" sz="1300" dirty="0">
                <a:solidFill>
                  <a:schemeClr val="tx1"/>
                </a:solidFill>
              </a:rPr>
              <a:t>  </a:t>
            </a:r>
            <a:r>
              <a:rPr lang="en-US" sz="1300" dirty="0" err="1">
                <a:solidFill>
                  <a:schemeClr val="tx1"/>
                </a:solidFill>
              </a:rPr>
              <a:t>untuk</a:t>
            </a:r>
            <a:r>
              <a:rPr lang="en-US" sz="1300" dirty="0">
                <a:solidFill>
                  <a:schemeClr val="tx1"/>
                </a:solidFill>
              </a:rPr>
              <a:t> </a:t>
            </a:r>
            <a:r>
              <a:rPr lang="en-US" sz="1300" dirty="0" err="1">
                <a:solidFill>
                  <a:schemeClr val="tx1"/>
                </a:solidFill>
              </a:rPr>
              <a:t>menerpakan</a:t>
            </a:r>
            <a:r>
              <a:rPr lang="en-US" sz="1300" dirty="0">
                <a:solidFill>
                  <a:schemeClr val="tx1"/>
                </a:solidFill>
              </a:rPr>
              <a:t> </a:t>
            </a:r>
            <a:r>
              <a:rPr lang="en-US" sz="1300" dirty="0" err="1">
                <a:solidFill>
                  <a:schemeClr val="tx1"/>
                </a:solidFill>
              </a:rPr>
              <a:t>hasil</a:t>
            </a:r>
            <a:r>
              <a:rPr lang="en-US" sz="1300" dirty="0">
                <a:solidFill>
                  <a:schemeClr val="tx1"/>
                </a:solidFill>
              </a:rPr>
              <a:t> </a:t>
            </a:r>
            <a:r>
              <a:rPr lang="en-US" sz="1300" dirty="0" err="1">
                <a:solidFill>
                  <a:schemeClr val="tx1"/>
                </a:solidFill>
              </a:rPr>
              <a:t>pembelajaran</a:t>
            </a:r>
            <a:r>
              <a:rPr lang="en-US" sz="1300" dirty="0">
                <a:solidFill>
                  <a:schemeClr val="tx1"/>
                </a:solidFill>
              </a:rPr>
              <a:t>. </a:t>
            </a:r>
            <a:r>
              <a:rPr lang="en-US" sz="1300" dirty="0" err="1">
                <a:solidFill>
                  <a:schemeClr val="tx1"/>
                </a:solidFill>
              </a:rPr>
              <a:t>Dengan</a:t>
            </a:r>
            <a:r>
              <a:rPr lang="en-US" sz="1300" dirty="0">
                <a:solidFill>
                  <a:schemeClr val="tx1"/>
                </a:solidFill>
              </a:rPr>
              <a:t> </a:t>
            </a:r>
            <a:r>
              <a:rPr lang="en-US" sz="1300" dirty="0" err="1">
                <a:solidFill>
                  <a:schemeClr val="tx1"/>
                </a:solidFill>
              </a:rPr>
              <a:t>cara</a:t>
            </a:r>
            <a:r>
              <a:rPr lang="en-US" sz="1300" dirty="0">
                <a:solidFill>
                  <a:schemeClr val="tx1"/>
                </a:solidFill>
              </a:rPr>
              <a:t>  </a:t>
            </a:r>
            <a:r>
              <a:rPr lang="en-US" sz="1300" dirty="0" err="1">
                <a:solidFill>
                  <a:schemeClr val="tx1"/>
                </a:solidFill>
              </a:rPr>
              <a:t>mengatur</a:t>
            </a:r>
            <a:r>
              <a:rPr lang="en-US" sz="1300" dirty="0">
                <a:solidFill>
                  <a:schemeClr val="tx1"/>
                </a:solidFill>
              </a:rPr>
              <a:t> </a:t>
            </a:r>
            <a:r>
              <a:rPr lang="en-US" sz="1300" dirty="0" err="1">
                <a:solidFill>
                  <a:schemeClr val="tx1"/>
                </a:solidFill>
              </a:rPr>
              <a:t>kembali</a:t>
            </a:r>
            <a:r>
              <a:rPr lang="en-US" sz="1300" dirty="0">
                <a:solidFill>
                  <a:schemeClr val="tx1"/>
                </a:solidFill>
              </a:rPr>
              <a:t> data yang </a:t>
            </a:r>
            <a:r>
              <a:rPr lang="en-US" sz="1300" dirty="0" err="1">
                <a:solidFill>
                  <a:schemeClr val="tx1"/>
                </a:solidFill>
              </a:rPr>
              <a:t>tidak</a:t>
            </a:r>
            <a:r>
              <a:rPr lang="en-US" sz="1300" dirty="0">
                <a:solidFill>
                  <a:schemeClr val="tx1"/>
                </a:solidFill>
              </a:rPr>
              <a:t>  </a:t>
            </a:r>
            <a:r>
              <a:rPr lang="en-US" sz="1300" dirty="0" err="1">
                <a:solidFill>
                  <a:schemeClr val="tx1"/>
                </a:solidFill>
              </a:rPr>
              <a:t>terstruktur</a:t>
            </a:r>
            <a:r>
              <a:rPr lang="en-US" sz="1300" dirty="0">
                <a:solidFill>
                  <a:schemeClr val="tx1"/>
                </a:solidFill>
              </a:rPr>
              <a:t> </a:t>
            </a:r>
            <a:r>
              <a:rPr lang="en-US" sz="1300" dirty="0" err="1">
                <a:solidFill>
                  <a:schemeClr val="tx1"/>
                </a:solidFill>
              </a:rPr>
              <a:t>dari</a:t>
            </a:r>
            <a:r>
              <a:rPr lang="en-US" sz="1300" dirty="0">
                <a:solidFill>
                  <a:schemeClr val="tx1"/>
                </a:solidFill>
              </a:rPr>
              <a:t> data </a:t>
            </a:r>
            <a:r>
              <a:rPr lang="en-US" sz="1300" dirty="0" err="1">
                <a:solidFill>
                  <a:schemeClr val="tx1"/>
                </a:solidFill>
              </a:rPr>
              <a:t>data</a:t>
            </a:r>
            <a:r>
              <a:rPr lang="en-US" sz="1300" dirty="0">
                <a:solidFill>
                  <a:schemeClr val="tx1"/>
                </a:solidFill>
              </a:rPr>
              <a:t> </a:t>
            </a:r>
            <a:r>
              <a:rPr lang="en-US" sz="1300" dirty="0" err="1">
                <a:solidFill>
                  <a:schemeClr val="tx1"/>
                </a:solidFill>
              </a:rPr>
              <a:t>penjualan</a:t>
            </a:r>
            <a:r>
              <a:rPr lang="en-US" sz="1300" dirty="0">
                <a:solidFill>
                  <a:schemeClr val="tx1"/>
                </a:solidFill>
              </a:rPr>
              <a:t> yang </a:t>
            </a:r>
            <a:r>
              <a:rPr lang="en-US" sz="1300" dirty="0" err="1">
                <a:solidFill>
                  <a:schemeClr val="tx1"/>
                </a:solidFill>
              </a:rPr>
              <a:t>terlampir</a:t>
            </a:r>
            <a:r>
              <a:rPr lang="en-US" sz="1300" dirty="0">
                <a:solidFill>
                  <a:schemeClr val="tx1"/>
                </a:solidFill>
              </a:rPr>
              <a:t> dan </a:t>
            </a:r>
            <a:r>
              <a:rPr lang="en-US" sz="1300" dirty="0" err="1">
                <a:solidFill>
                  <a:schemeClr val="tx1"/>
                </a:solidFill>
              </a:rPr>
              <a:t>menganalis</a:t>
            </a:r>
            <a:r>
              <a:rPr lang="en-US" sz="1300" dirty="0">
                <a:solidFill>
                  <a:schemeClr val="tx1"/>
                </a:solidFill>
              </a:rPr>
              <a:t> </a:t>
            </a:r>
            <a:r>
              <a:rPr lang="en-US" sz="1300" dirty="0" err="1">
                <a:solidFill>
                  <a:schemeClr val="tx1"/>
                </a:solidFill>
              </a:rPr>
              <a:t>hasil</a:t>
            </a:r>
            <a:r>
              <a:rPr lang="en-US" sz="1300" dirty="0">
                <a:solidFill>
                  <a:schemeClr val="tx1"/>
                </a:solidFill>
              </a:rPr>
              <a:t> </a:t>
            </a:r>
            <a:r>
              <a:rPr lang="en-US" sz="1300" dirty="0" err="1">
                <a:solidFill>
                  <a:schemeClr val="tx1"/>
                </a:solidFill>
              </a:rPr>
              <a:t>kinerja</a:t>
            </a:r>
            <a:r>
              <a:rPr lang="en-US" sz="1300" dirty="0">
                <a:solidFill>
                  <a:schemeClr val="tx1"/>
                </a:solidFill>
              </a:rPr>
              <a:t> </a:t>
            </a:r>
            <a:r>
              <a:rPr lang="en-US" sz="1300" dirty="0" err="1">
                <a:solidFill>
                  <a:schemeClr val="tx1"/>
                </a:solidFill>
              </a:rPr>
              <a:t>penjualan</a:t>
            </a:r>
            <a:r>
              <a:rPr lang="en-US" sz="1300" dirty="0">
                <a:solidFill>
                  <a:schemeClr val="tx1"/>
                </a:solidFill>
              </a:rPr>
              <a:t>. </a:t>
            </a:r>
            <a:r>
              <a:rPr lang="en-US" sz="1300" dirty="0" err="1">
                <a:solidFill>
                  <a:schemeClr val="tx1"/>
                </a:solidFill>
              </a:rPr>
              <a:t>Hasilnya</a:t>
            </a:r>
            <a:r>
              <a:rPr lang="en-US" sz="1300" dirty="0">
                <a:solidFill>
                  <a:schemeClr val="tx1"/>
                </a:solidFill>
              </a:rPr>
              <a:t> </a:t>
            </a:r>
            <a:r>
              <a:rPr lang="en-US" sz="1300" dirty="0" err="1">
                <a:solidFill>
                  <a:schemeClr val="tx1"/>
                </a:solidFill>
              </a:rPr>
              <a:t>kemudian</a:t>
            </a:r>
            <a:r>
              <a:rPr lang="en-US" sz="1300" dirty="0">
                <a:solidFill>
                  <a:schemeClr val="tx1"/>
                </a:solidFill>
              </a:rPr>
              <a:t> </a:t>
            </a:r>
            <a:r>
              <a:rPr lang="en-US" sz="1300" dirty="0" err="1">
                <a:solidFill>
                  <a:schemeClr val="tx1"/>
                </a:solidFill>
              </a:rPr>
              <a:t>akan</a:t>
            </a:r>
            <a:r>
              <a:rPr lang="en-US" sz="1300" dirty="0">
                <a:solidFill>
                  <a:schemeClr val="tx1"/>
                </a:solidFill>
              </a:rPr>
              <a:t> </a:t>
            </a:r>
            <a:r>
              <a:rPr lang="en-US" sz="1300" dirty="0" err="1">
                <a:solidFill>
                  <a:schemeClr val="tx1"/>
                </a:solidFill>
              </a:rPr>
              <a:t>ditampilkan</a:t>
            </a:r>
            <a:r>
              <a:rPr lang="en-US" sz="1300" dirty="0">
                <a:solidFill>
                  <a:schemeClr val="tx1"/>
                </a:solidFill>
              </a:rPr>
              <a:t> pada slide </a:t>
            </a:r>
            <a:r>
              <a:rPr lang="en-US" sz="1300" dirty="0" err="1">
                <a:solidFill>
                  <a:schemeClr val="tx1"/>
                </a:solidFill>
              </a:rPr>
              <a:t>slide</a:t>
            </a:r>
            <a:r>
              <a:rPr lang="en-US" sz="1300" dirty="0">
                <a:solidFill>
                  <a:schemeClr val="tx1"/>
                </a:solidFill>
              </a:rPr>
              <a:t> </a:t>
            </a:r>
            <a:r>
              <a:rPr lang="en-US" sz="1300" dirty="0" err="1">
                <a:solidFill>
                  <a:schemeClr val="tx1"/>
                </a:solidFill>
              </a:rPr>
              <a:t>selanjutnya</a:t>
            </a:r>
            <a:r>
              <a:rPr lang="en-US" sz="1300" dirty="0">
                <a:solidFill>
                  <a:schemeClr val="tx1"/>
                </a:solidFill>
              </a:rPr>
              <a:t>.</a:t>
            </a:r>
            <a:endParaRPr lang="en-ID" dirty="0"/>
          </a:p>
        </p:txBody>
      </p:sp>
      <p:graphicFrame>
        <p:nvGraphicFramePr>
          <p:cNvPr id="3" name="Table 2">
            <a:extLst>
              <a:ext uri="{FF2B5EF4-FFF2-40B4-BE49-F238E27FC236}">
                <a16:creationId xmlns:a16="http://schemas.microsoft.com/office/drawing/2014/main" id="{13591C06-17EA-961C-7729-EC5FF34C82BF}"/>
              </a:ext>
            </a:extLst>
          </p:cNvPr>
          <p:cNvGraphicFramePr>
            <a:graphicFrameLocks noGrp="1"/>
          </p:cNvGraphicFramePr>
          <p:nvPr>
            <p:extLst>
              <p:ext uri="{D42A27DB-BD31-4B8C-83A1-F6EECF244321}">
                <p14:modId xmlns:p14="http://schemas.microsoft.com/office/powerpoint/2010/main" val="3653650817"/>
              </p:ext>
            </p:extLst>
          </p:nvPr>
        </p:nvGraphicFramePr>
        <p:xfrm>
          <a:off x="2024921" y="1135495"/>
          <a:ext cx="4315691" cy="1940560"/>
        </p:xfrm>
        <a:graphic>
          <a:graphicData uri="http://schemas.openxmlformats.org/drawingml/2006/table">
            <a:tbl>
              <a:tblPr firstRow="1" bandRow="1">
                <a:tableStyleId>{7DF18680-E054-41AD-8BC1-D1AEF772440D}</a:tableStyleId>
              </a:tblPr>
              <a:tblGrid>
                <a:gridCol w="4315691">
                  <a:extLst>
                    <a:ext uri="{9D8B030D-6E8A-4147-A177-3AD203B41FA5}">
                      <a16:colId xmlns:a16="http://schemas.microsoft.com/office/drawing/2014/main" val="3763418610"/>
                    </a:ext>
                  </a:extLst>
                </a:gridCol>
              </a:tblGrid>
              <a:tr h="370840">
                <a:tc>
                  <a:txBody>
                    <a:bodyPr/>
                    <a:lstStyle/>
                    <a:p>
                      <a:pPr algn="ctr"/>
                      <a:r>
                        <a:rPr lang="en-US" sz="1600" dirty="0" err="1"/>
                        <a:t>Materi</a:t>
                      </a:r>
                      <a:endParaRPr lang="en-ID" sz="1600" dirty="0"/>
                    </a:p>
                  </a:txBody>
                  <a:tcPr/>
                </a:tc>
                <a:extLst>
                  <a:ext uri="{0D108BD9-81ED-4DB2-BD59-A6C34878D82A}">
                    <a16:rowId xmlns:a16="http://schemas.microsoft.com/office/drawing/2014/main" val="244185194"/>
                  </a:ext>
                </a:extLst>
              </a:tr>
              <a:tr h="370840">
                <a:tc>
                  <a:txBody>
                    <a:bodyPr/>
                    <a:lstStyle/>
                    <a:p>
                      <a:r>
                        <a:rPr lang="en-US" sz="1200" dirty="0"/>
                        <a:t>Excel </a:t>
                      </a:r>
                      <a:r>
                        <a:rPr lang="en-US" sz="1200" dirty="0" err="1"/>
                        <a:t>Casic</a:t>
                      </a:r>
                      <a:r>
                        <a:rPr lang="en-US" sz="1200" dirty="0"/>
                        <a:t> Formula And </a:t>
                      </a:r>
                      <a:r>
                        <a:rPr lang="en-US" sz="1200" dirty="0" err="1"/>
                        <a:t>Fungtion</a:t>
                      </a:r>
                      <a:endParaRPr lang="en-ID" sz="1200" dirty="0"/>
                    </a:p>
                  </a:txBody>
                  <a:tcPr/>
                </a:tc>
                <a:extLst>
                  <a:ext uri="{0D108BD9-81ED-4DB2-BD59-A6C34878D82A}">
                    <a16:rowId xmlns:a16="http://schemas.microsoft.com/office/drawing/2014/main" val="2748694719"/>
                  </a:ext>
                </a:extLst>
              </a:tr>
              <a:tr h="370840">
                <a:tc>
                  <a:txBody>
                    <a:bodyPr/>
                    <a:lstStyle/>
                    <a:p>
                      <a:r>
                        <a:rPr lang="en-US" sz="1200" dirty="0"/>
                        <a:t>Data </a:t>
                      </a:r>
                      <a:r>
                        <a:rPr lang="en-US" sz="1200" dirty="0" err="1"/>
                        <a:t>Formating</a:t>
                      </a:r>
                      <a:r>
                        <a:rPr lang="en-US" sz="1200" dirty="0"/>
                        <a:t> And </a:t>
                      </a:r>
                      <a:r>
                        <a:rPr lang="en-US" sz="1200" dirty="0" err="1"/>
                        <a:t>Cleasing</a:t>
                      </a:r>
                      <a:endParaRPr lang="en-ID" sz="1200" dirty="0"/>
                    </a:p>
                  </a:txBody>
                  <a:tcPr/>
                </a:tc>
                <a:extLst>
                  <a:ext uri="{0D108BD9-81ED-4DB2-BD59-A6C34878D82A}">
                    <a16:rowId xmlns:a16="http://schemas.microsoft.com/office/drawing/2014/main" val="1970662747"/>
                  </a:ext>
                </a:extLst>
              </a:tr>
              <a:tr h="370840">
                <a:tc>
                  <a:txBody>
                    <a:bodyPr/>
                    <a:lstStyle/>
                    <a:p>
                      <a:r>
                        <a:rPr lang="en-US" sz="1200" dirty="0"/>
                        <a:t>Conditional IF Else And </a:t>
                      </a:r>
                      <a:r>
                        <a:rPr lang="en-US" sz="1200" dirty="0" err="1"/>
                        <a:t>Formating</a:t>
                      </a:r>
                      <a:r>
                        <a:rPr lang="en-US" sz="1200" dirty="0"/>
                        <a:t> 1</a:t>
                      </a:r>
                      <a:endParaRPr lang="en-ID" sz="1200" dirty="0"/>
                    </a:p>
                  </a:txBody>
                  <a:tcPr/>
                </a:tc>
                <a:extLst>
                  <a:ext uri="{0D108BD9-81ED-4DB2-BD59-A6C34878D82A}">
                    <a16:rowId xmlns:a16="http://schemas.microsoft.com/office/drawing/2014/main" val="422538741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Conditional IF Else And </a:t>
                      </a:r>
                      <a:r>
                        <a:rPr lang="en-US" sz="1200" dirty="0" err="1"/>
                        <a:t>Formating</a:t>
                      </a:r>
                      <a:r>
                        <a:rPr lang="en-US" sz="1200" dirty="0"/>
                        <a:t> 2</a:t>
                      </a:r>
                      <a:endParaRPr lang="en-ID" sz="1200" dirty="0"/>
                    </a:p>
                    <a:p>
                      <a:endParaRPr lang="en-ID" sz="1200" dirty="0"/>
                    </a:p>
                  </a:txBody>
                  <a:tcPr/>
                </a:tc>
                <a:extLst>
                  <a:ext uri="{0D108BD9-81ED-4DB2-BD59-A6C34878D82A}">
                    <a16:rowId xmlns:a16="http://schemas.microsoft.com/office/drawing/2014/main" val="1920507618"/>
                  </a:ext>
                </a:extLst>
              </a:tr>
            </a:tbl>
          </a:graphicData>
        </a:graphic>
      </p:graphicFrame>
      <p:sp>
        <p:nvSpPr>
          <p:cNvPr id="4" name="TextBox 3">
            <a:extLst>
              <a:ext uri="{FF2B5EF4-FFF2-40B4-BE49-F238E27FC236}">
                <a16:creationId xmlns:a16="http://schemas.microsoft.com/office/drawing/2014/main" id="{53858BED-5279-6D37-64E1-419C53AAE3E6}"/>
              </a:ext>
            </a:extLst>
          </p:cNvPr>
          <p:cNvSpPr txBox="1"/>
          <p:nvPr/>
        </p:nvSpPr>
        <p:spPr>
          <a:xfrm>
            <a:off x="3391525" y="380999"/>
            <a:ext cx="1582484" cy="400110"/>
          </a:xfrm>
          <a:prstGeom prst="rect">
            <a:avLst/>
          </a:prstGeom>
          <a:noFill/>
        </p:spPr>
        <p:txBody>
          <a:bodyPr wrap="none" rtlCol="0">
            <a:spAutoFit/>
          </a:bodyPr>
          <a:lstStyle/>
          <a:p>
            <a:r>
              <a:rPr lang="en-US" sz="2000" b="1" dirty="0">
                <a:solidFill>
                  <a:schemeClr val="accent5"/>
                </a:solidFill>
              </a:rPr>
              <a:t>Study Case</a:t>
            </a:r>
            <a:endParaRPr lang="en-ID" sz="2000" b="1" dirty="0">
              <a:solidFill>
                <a:schemeClr val="accent5"/>
              </a:solidFill>
            </a:endParaRPr>
          </a:p>
        </p:txBody>
      </p:sp>
    </p:spTree>
    <p:extLst>
      <p:ext uri="{BB962C8B-B14F-4D97-AF65-F5344CB8AC3E}">
        <p14:creationId xmlns:p14="http://schemas.microsoft.com/office/powerpoint/2010/main" val="398510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CA2452-CC55-87A7-81D6-D1819FA51A02}"/>
              </a:ext>
            </a:extLst>
          </p:cNvPr>
          <p:cNvSpPr txBox="1"/>
          <p:nvPr/>
        </p:nvSpPr>
        <p:spPr>
          <a:xfrm>
            <a:off x="0" y="74794"/>
            <a:ext cx="2491388" cy="400110"/>
          </a:xfrm>
          <a:prstGeom prst="rect">
            <a:avLst/>
          </a:prstGeom>
          <a:noFill/>
        </p:spPr>
        <p:txBody>
          <a:bodyPr wrap="none" rtlCol="0">
            <a:spAutoFit/>
          </a:bodyPr>
          <a:lstStyle/>
          <a:p>
            <a:r>
              <a:rPr lang="en-US" sz="2000" b="1" dirty="0">
                <a:solidFill>
                  <a:schemeClr val="accent5"/>
                </a:solidFill>
              </a:rPr>
              <a:t>Problem Solving 1 </a:t>
            </a:r>
            <a:endParaRPr lang="en-ID" sz="2000" b="1" dirty="0">
              <a:solidFill>
                <a:schemeClr val="accent5"/>
              </a:solidFill>
            </a:endParaRPr>
          </a:p>
        </p:txBody>
      </p:sp>
      <p:sp>
        <p:nvSpPr>
          <p:cNvPr id="11" name="TextBox 10">
            <a:extLst>
              <a:ext uri="{FF2B5EF4-FFF2-40B4-BE49-F238E27FC236}">
                <a16:creationId xmlns:a16="http://schemas.microsoft.com/office/drawing/2014/main" id="{A6AF85A2-2FF1-3CB5-57EE-AA118D4061D6}"/>
              </a:ext>
            </a:extLst>
          </p:cNvPr>
          <p:cNvSpPr txBox="1"/>
          <p:nvPr/>
        </p:nvSpPr>
        <p:spPr>
          <a:xfrm>
            <a:off x="471055" y="3057389"/>
            <a:ext cx="8483413" cy="646331"/>
          </a:xfrm>
          <a:prstGeom prst="rect">
            <a:avLst/>
          </a:prstGeom>
          <a:noFill/>
        </p:spPr>
        <p:txBody>
          <a:bodyPr wrap="none" rtlCol="0">
            <a:spAutoFit/>
          </a:bodyPr>
          <a:lstStyle/>
          <a:p>
            <a:pPr algn="just"/>
            <a:r>
              <a:rPr lang="en-US" sz="1200" dirty="0"/>
              <a:t>Bagian yang </a:t>
            </a:r>
            <a:r>
              <a:rPr lang="en-US" sz="1200" dirty="0" err="1"/>
              <a:t>pertama</a:t>
            </a:r>
            <a:r>
              <a:rPr lang="en-US" sz="1200" dirty="0"/>
              <a:t> </a:t>
            </a:r>
            <a:r>
              <a:rPr lang="en-US" sz="1200" dirty="0" err="1"/>
              <a:t>mengisi</a:t>
            </a:r>
            <a:r>
              <a:rPr lang="en-US" sz="1200" dirty="0"/>
              <a:t> order code </a:t>
            </a:r>
            <a:r>
              <a:rPr lang="en-US" sz="1200" dirty="0" err="1"/>
              <a:t>membutuhkan</a:t>
            </a:r>
            <a:r>
              <a:rPr lang="en-US" sz="1200" dirty="0"/>
              <a:t> data yang   </a:t>
            </a:r>
            <a:r>
              <a:rPr lang="en-US" sz="1200" dirty="0" err="1"/>
              <a:t>sesuai</a:t>
            </a:r>
            <a:r>
              <a:rPr lang="en-US" sz="1200" dirty="0"/>
              <a:t>. </a:t>
            </a:r>
            <a:r>
              <a:rPr lang="en-US" sz="1200" dirty="0" err="1"/>
              <a:t>Disini</a:t>
            </a:r>
            <a:r>
              <a:rPr lang="en-US" sz="1200" dirty="0"/>
              <a:t> data yang </a:t>
            </a:r>
            <a:r>
              <a:rPr lang="en-US" sz="1200" dirty="0" err="1"/>
              <a:t>sesuai</a:t>
            </a:r>
            <a:r>
              <a:rPr lang="en-US" sz="1200" dirty="0"/>
              <a:t> </a:t>
            </a:r>
            <a:r>
              <a:rPr lang="en-US" sz="1200" dirty="0" err="1"/>
              <a:t>ada</a:t>
            </a:r>
            <a:r>
              <a:rPr lang="en-US" sz="1200" dirty="0"/>
              <a:t> </a:t>
            </a:r>
            <a:r>
              <a:rPr lang="en-US" sz="1200" dirty="0" err="1"/>
              <a:t>disel</a:t>
            </a:r>
            <a:r>
              <a:rPr lang="en-US" sz="1200" dirty="0"/>
              <a:t> A, D dan H. </a:t>
            </a:r>
          </a:p>
          <a:p>
            <a:pPr algn="just"/>
            <a:r>
              <a:rPr lang="en-US" sz="1200" dirty="0"/>
              <a:t>Langkah </a:t>
            </a:r>
            <a:r>
              <a:rPr lang="en-US" sz="1200" dirty="0" err="1"/>
              <a:t>selanjutnya</a:t>
            </a:r>
            <a:r>
              <a:rPr lang="en-US" sz="1200" dirty="0"/>
              <a:t>, </a:t>
            </a:r>
            <a:r>
              <a:rPr lang="en-US" sz="1200" dirty="0" err="1"/>
              <a:t>kita</a:t>
            </a:r>
            <a:r>
              <a:rPr lang="en-US" sz="1200" dirty="0"/>
              <a:t> </a:t>
            </a:r>
            <a:r>
              <a:rPr lang="en-US" sz="1200" dirty="0" err="1"/>
              <a:t>perlu</a:t>
            </a:r>
            <a:r>
              <a:rPr lang="en-US" sz="1200" dirty="0"/>
              <a:t> </a:t>
            </a:r>
            <a:r>
              <a:rPr lang="en-US" sz="1200" dirty="0" err="1"/>
              <a:t>meggabungkannya</a:t>
            </a:r>
            <a:r>
              <a:rPr lang="en-US" sz="1200" dirty="0"/>
              <a:t> </a:t>
            </a:r>
            <a:r>
              <a:rPr lang="en-US" sz="1200" dirty="0" err="1"/>
              <a:t>hingga</a:t>
            </a:r>
            <a:r>
              <a:rPr lang="en-US" sz="1200" dirty="0"/>
              <a:t> </a:t>
            </a:r>
            <a:r>
              <a:rPr lang="en-US" sz="1200" dirty="0" err="1"/>
              <a:t>menjadi</a:t>
            </a:r>
            <a:r>
              <a:rPr lang="en-US" sz="1200" dirty="0"/>
              <a:t> </a:t>
            </a:r>
            <a:r>
              <a:rPr lang="en-US" sz="1200" dirty="0" err="1"/>
              <a:t>satu</a:t>
            </a:r>
            <a:r>
              <a:rPr lang="en-US" sz="1200" dirty="0"/>
              <a:t> kata pada </a:t>
            </a:r>
            <a:r>
              <a:rPr lang="en-US" sz="1200" dirty="0" err="1"/>
              <a:t>sel</a:t>
            </a:r>
            <a:r>
              <a:rPr lang="en-US" sz="1200" dirty="0"/>
              <a:t> E yang Dimana </a:t>
            </a:r>
            <a:r>
              <a:rPr lang="en-US" sz="1200" dirty="0" err="1"/>
              <a:t>oredercode</a:t>
            </a:r>
            <a:r>
              <a:rPr lang="en-US" sz="1200" dirty="0"/>
              <a:t> </a:t>
            </a:r>
            <a:r>
              <a:rPr lang="en-US" sz="1200" dirty="0" err="1"/>
              <a:t>berada</a:t>
            </a:r>
            <a:r>
              <a:rPr lang="en-US" sz="1200" dirty="0"/>
              <a:t>.</a:t>
            </a:r>
          </a:p>
          <a:p>
            <a:pPr algn="just"/>
            <a:r>
              <a:rPr lang="en-US" sz="1200" dirty="0" err="1"/>
              <a:t>Teruntuk</a:t>
            </a:r>
            <a:r>
              <a:rPr lang="en-US" sz="1200" dirty="0"/>
              <a:t>  </a:t>
            </a:r>
            <a:r>
              <a:rPr lang="en-US" sz="1200" dirty="0" err="1"/>
              <a:t>menggabunkangkanya</a:t>
            </a:r>
            <a:r>
              <a:rPr lang="en-US" sz="1200" dirty="0"/>
              <a:t> </a:t>
            </a:r>
            <a:r>
              <a:rPr lang="en-US" sz="1200" dirty="0" err="1"/>
              <a:t>maka</a:t>
            </a:r>
            <a:r>
              <a:rPr lang="en-US" sz="1200" dirty="0"/>
              <a:t> </a:t>
            </a:r>
            <a:r>
              <a:rPr lang="en-US" sz="1200" dirty="0" err="1"/>
              <a:t>perlu</a:t>
            </a:r>
            <a:r>
              <a:rPr lang="en-US" sz="1200" dirty="0"/>
              <a:t> </a:t>
            </a:r>
            <a:r>
              <a:rPr lang="en-US" sz="1200" dirty="0" err="1"/>
              <a:t>menggunakan</a:t>
            </a:r>
            <a:r>
              <a:rPr lang="en-US" sz="1200" dirty="0"/>
              <a:t> </a:t>
            </a:r>
            <a:r>
              <a:rPr lang="en-US" sz="1200" dirty="0" err="1"/>
              <a:t>fungsi</a:t>
            </a:r>
            <a:r>
              <a:rPr lang="en-US" sz="1200" dirty="0"/>
              <a:t> yang </a:t>
            </a:r>
            <a:r>
              <a:rPr lang="en-US" sz="1200" dirty="0" err="1"/>
              <a:t>bernama</a:t>
            </a:r>
            <a:r>
              <a:rPr lang="en-US" sz="1200" dirty="0"/>
              <a:t> </a:t>
            </a:r>
            <a:r>
              <a:rPr lang="en-US" sz="1200" dirty="0" err="1"/>
              <a:t>concat</a:t>
            </a:r>
            <a:r>
              <a:rPr lang="en-US" sz="1200" dirty="0"/>
              <a:t>.</a:t>
            </a:r>
            <a:endParaRPr lang="en-ID" sz="1200" dirty="0"/>
          </a:p>
        </p:txBody>
      </p:sp>
      <p:pic>
        <p:nvPicPr>
          <p:cNvPr id="2" name="Picture 1">
            <a:extLst>
              <a:ext uri="{FF2B5EF4-FFF2-40B4-BE49-F238E27FC236}">
                <a16:creationId xmlns:a16="http://schemas.microsoft.com/office/drawing/2014/main" id="{4089DBA5-DA56-2CAC-9887-500B6C1F73A3}"/>
              </a:ext>
            </a:extLst>
          </p:cNvPr>
          <p:cNvPicPr>
            <a:picLocks noChangeAspect="1"/>
          </p:cNvPicPr>
          <p:nvPr/>
        </p:nvPicPr>
        <p:blipFill>
          <a:blip r:embed="rId2"/>
          <a:stretch>
            <a:fillRect/>
          </a:stretch>
        </p:blipFill>
        <p:spPr>
          <a:xfrm>
            <a:off x="630382" y="812053"/>
            <a:ext cx="7606145" cy="1971148"/>
          </a:xfrm>
          <a:prstGeom prst="rect">
            <a:avLst/>
          </a:prstGeom>
        </p:spPr>
      </p:pic>
    </p:spTree>
    <p:extLst>
      <p:ext uri="{BB962C8B-B14F-4D97-AF65-F5344CB8AC3E}">
        <p14:creationId xmlns:p14="http://schemas.microsoft.com/office/powerpoint/2010/main" val="170380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690029-8AEA-F1AE-BA97-BFD9B9CAC17E}"/>
              </a:ext>
            </a:extLst>
          </p:cNvPr>
          <p:cNvSpPr txBox="1"/>
          <p:nvPr/>
        </p:nvSpPr>
        <p:spPr>
          <a:xfrm>
            <a:off x="-41564" y="34640"/>
            <a:ext cx="2420856" cy="400110"/>
          </a:xfrm>
          <a:prstGeom prst="rect">
            <a:avLst/>
          </a:prstGeom>
          <a:noFill/>
        </p:spPr>
        <p:txBody>
          <a:bodyPr wrap="none" rtlCol="0">
            <a:spAutoFit/>
          </a:bodyPr>
          <a:lstStyle/>
          <a:p>
            <a:r>
              <a:rPr lang="en-US" sz="2000" b="1" dirty="0">
                <a:solidFill>
                  <a:schemeClr val="accent5"/>
                </a:solidFill>
              </a:rPr>
              <a:t>Problem Solving 2</a:t>
            </a:r>
            <a:endParaRPr lang="en-ID" sz="2000" b="1" dirty="0">
              <a:solidFill>
                <a:schemeClr val="accent5"/>
              </a:solidFill>
            </a:endParaRPr>
          </a:p>
        </p:txBody>
      </p:sp>
      <p:pic>
        <p:nvPicPr>
          <p:cNvPr id="8" name="Picture 7">
            <a:extLst>
              <a:ext uri="{FF2B5EF4-FFF2-40B4-BE49-F238E27FC236}">
                <a16:creationId xmlns:a16="http://schemas.microsoft.com/office/drawing/2014/main" id="{7283974C-BBD2-B81A-08BA-7883BD88A404}"/>
              </a:ext>
            </a:extLst>
          </p:cNvPr>
          <p:cNvPicPr>
            <a:picLocks noChangeAspect="1"/>
          </p:cNvPicPr>
          <p:nvPr/>
        </p:nvPicPr>
        <p:blipFill>
          <a:blip r:embed="rId2"/>
          <a:stretch>
            <a:fillRect/>
          </a:stretch>
        </p:blipFill>
        <p:spPr>
          <a:xfrm>
            <a:off x="304800" y="792834"/>
            <a:ext cx="7606145" cy="1971148"/>
          </a:xfrm>
          <a:prstGeom prst="rect">
            <a:avLst/>
          </a:prstGeom>
        </p:spPr>
      </p:pic>
      <p:sp>
        <p:nvSpPr>
          <p:cNvPr id="6" name="TextBox 5">
            <a:extLst>
              <a:ext uri="{FF2B5EF4-FFF2-40B4-BE49-F238E27FC236}">
                <a16:creationId xmlns:a16="http://schemas.microsoft.com/office/drawing/2014/main" id="{8E3F18EE-9B3E-05D8-4BC3-530BAB43441C}"/>
              </a:ext>
            </a:extLst>
          </p:cNvPr>
          <p:cNvSpPr txBox="1"/>
          <p:nvPr/>
        </p:nvSpPr>
        <p:spPr>
          <a:xfrm>
            <a:off x="-41564" y="2981286"/>
            <a:ext cx="9227128" cy="1919756"/>
          </a:xfrm>
          <a:prstGeom prst="rect">
            <a:avLst/>
          </a:prstGeom>
          <a:noFill/>
        </p:spPr>
        <p:txBody>
          <a:bodyPr wrap="square">
            <a:spAutoFit/>
          </a:bodyPr>
          <a:lstStyle/>
          <a:p>
            <a:pPr algn="just">
              <a:lnSpc>
                <a:spcPct val="107000"/>
              </a:lnSpc>
              <a:spcAft>
                <a:spcPts val="800"/>
              </a:spcAft>
            </a:pPr>
            <a:r>
              <a:rPr lang="en-ID"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Masalahnya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disini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digabungkan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pada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ordercode</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bebrapa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karakter</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saja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Selain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data yang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diisi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memiliki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rentang</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data yang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berubah</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ubah</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tiap</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barisnya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dinamis</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memerlukan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lain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digabungkan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dengan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concat</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diantaranya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Right,Left</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Mid dan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Find.Sehigga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kombi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nasinyaakan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menjadi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seperti</a:t>
            </a:r>
            <a:r>
              <a:rPr lang="en-US" sz="1100" kern="100" dirty="0">
                <a:latin typeface="Arial" panose="020B0604020202020204" pitchFamily="34" charset="0"/>
                <a:ea typeface="Arial" panose="020B0604020202020204" pitchFamily="34" charset="0"/>
                <a:cs typeface="Times New Roman" panose="02020603050405020304" pitchFamily="18" charset="0"/>
              </a:rPr>
              <a:t> </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=CONCAT(RIGHT(A2;4);”-”;D2;”-”;LEFT(H2;1);MID(H2;FIND(“ “;H2)+1;1)). </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Right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mengabil</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data di a2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hasilnya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1001,“-”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menyisipkan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 D2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menambahkan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dari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D2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yaitu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EMEA.Fungsi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left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mengambil</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1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karakter</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pertama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H2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yaitu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M.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Sementara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MID(H2:FIND(“ “;H2)+1;1))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mencari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karakter</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kelimayaitu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W.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kemudian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dari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perhitungan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digabungkan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oleh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concat</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menjadi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1001-EMEA-MW</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Dan Hasil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perhitungan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jika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copy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kebawah</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tidak</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berubah</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dan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hasilnya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konsisten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dengan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apa</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diinginkan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endParaRPr lang="en-ID"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D" sz="11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0007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EF675D-FEF0-B833-CD2D-EC14C100C735}"/>
              </a:ext>
            </a:extLst>
          </p:cNvPr>
          <p:cNvSpPr txBox="1"/>
          <p:nvPr/>
        </p:nvSpPr>
        <p:spPr>
          <a:xfrm>
            <a:off x="0" y="92679"/>
            <a:ext cx="1850186" cy="400110"/>
          </a:xfrm>
          <a:prstGeom prst="rect">
            <a:avLst/>
          </a:prstGeom>
          <a:noFill/>
        </p:spPr>
        <p:txBody>
          <a:bodyPr wrap="none" rtlCol="0">
            <a:spAutoFit/>
          </a:bodyPr>
          <a:lstStyle/>
          <a:p>
            <a:r>
              <a:rPr lang="en-US" sz="2000" b="1" dirty="0">
                <a:solidFill>
                  <a:schemeClr val="accent5"/>
                </a:solidFill>
              </a:rPr>
              <a:t>Final Result 2</a:t>
            </a:r>
          </a:p>
        </p:txBody>
      </p:sp>
      <p:pic>
        <p:nvPicPr>
          <p:cNvPr id="5" name="Picture 4">
            <a:extLst>
              <a:ext uri="{FF2B5EF4-FFF2-40B4-BE49-F238E27FC236}">
                <a16:creationId xmlns:a16="http://schemas.microsoft.com/office/drawing/2014/main" id="{C864B21B-72FD-81BD-3390-711FFCB8C7B5}"/>
              </a:ext>
            </a:extLst>
          </p:cNvPr>
          <p:cNvPicPr>
            <a:picLocks noChangeAspect="1"/>
          </p:cNvPicPr>
          <p:nvPr/>
        </p:nvPicPr>
        <p:blipFill>
          <a:blip r:embed="rId2"/>
          <a:stretch>
            <a:fillRect/>
          </a:stretch>
        </p:blipFill>
        <p:spPr>
          <a:xfrm>
            <a:off x="466895" y="1029439"/>
            <a:ext cx="3762900" cy="1810003"/>
          </a:xfrm>
          <a:prstGeom prst="rect">
            <a:avLst/>
          </a:prstGeom>
        </p:spPr>
      </p:pic>
      <p:pic>
        <p:nvPicPr>
          <p:cNvPr id="9" name="Picture 8">
            <a:extLst>
              <a:ext uri="{FF2B5EF4-FFF2-40B4-BE49-F238E27FC236}">
                <a16:creationId xmlns:a16="http://schemas.microsoft.com/office/drawing/2014/main" id="{B87A0496-B776-1D8B-E167-35E2D6D1BC1A}"/>
              </a:ext>
            </a:extLst>
          </p:cNvPr>
          <p:cNvPicPr>
            <a:picLocks noChangeAspect="1"/>
          </p:cNvPicPr>
          <p:nvPr/>
        </p:nvPicPr>
        <p:blipFill>
          <a:blip r:embed="rId3"/>
          <a:stretch>
            <a:fillRect/>
          </a:stretch>
        </p:blipFill>
        <p:spPr>
          <a:xfrm>
            <a:off x="4572000" y="731828"/>
            <a:ext cx="1686160" cy="2152950"/>
          </a:xfrm>
          <a:prstGeom prst="rect">
            <a:avLst/>
          </a:prstGeom>
        </p:spPr>
      </p:pic>
      <p:sp>
        <p:nvSpPr>
          <p:cNvPr id="4" name="TextBox 3">
            <a:extLst>
              <a:ext uri="{FF2B5EF4-FFF2-40B4-BE49-F238E27FC236}">
                <a16:creationId xmlns:a16="http://schemas.microsoft.com/office/drawing/2014/main" id="{C7F97EF7-AFAD-6FA3-8EB2-5257C21A5A01}"/>
              </a:ext>
            </a:extLst>
          </p:cNvPr>
          <p:cNvSpPr txBox="1"/>
          <p:nvPr/>
        </p:nvSpPr>
        <p:spPr>
          <a:xfrm>
            <a:off x="4159" y="2884778"/>
            <a:ext cx="9144000" cy="1765933"/>
          </a:xfrm>
          <a:prstGeom prst="rect">
            <a:avLst/>
          </a:prstGeom>
          <a:noFill/>
        </p:spPr>
        <p:txBody>
          <a:bodyPr wrap="square">
            <a:spAutoFit/>
          </a:bodyPr>
          <a:lstStyle/>
          <a:p>
            <a:pPr algn="just">
              <a:lnSpc>
                <a:spcPct val="107000"/>
              </a:lnSpc>
              <a:spcAft>
                <a:spcPts val="800"/>
              </a:spcAft>
            </a:pP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mengisi</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kolom</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c3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sampai</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f7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kita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membutuhkan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data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disheet</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2 (data).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Selanjutnya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melakukan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perhitungan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dengan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menggunakan</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sumifs</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masalahnya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disini</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ada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2 yang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pertama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karena</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data yang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bersumber</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dari</a:t>
            </a:r>
            <a:r>
              <a:rPr lang="en-US"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sheet2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kita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mengambil</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kriteria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rangenya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berdasarkan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sheet 2 (data).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Namun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sebelum</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perlu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menamai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rangenya</a:t>
            </a:r>
            <a:r>
              <a:rPr lang="en-ID" sz="12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terlebih</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dahulu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agar excel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tidak</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salah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mengambil</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rentang</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ada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sheet 3.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Masalah</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kedua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yaitu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rentang</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diminta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mengisi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c3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sampai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f7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adalah</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refrensi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semi absolute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disheet</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3.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perlu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menambahkan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dolar</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Daripenjabaran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dapat</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diketahui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hasilnya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seperti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diatas</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Sementara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rumus</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dihasilkan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sebagai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berikut</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=SUMIFS(</a:t>
            </a:r>
            <a:r>
              <a:rPr lang="en-ID" sz="1200" kern="100" dirty="0" err="1">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harga_setelah_diskon:tahun</a:t>
            </a:r>
            <a:r>
              <a:rPr lang="en-ID" sz="12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;$B3;region;C$3</a:t>
            </a:r>
            <a:r>
              <a:rPr lang="en-ID" sz="12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Rumus</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juga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berlaku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table sales average dan number of sales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hanya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perbedaan</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nama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rumusnya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saja</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yaitu</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ID" sz="1200" kern="100" dirty="0" err="1">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averaggeifs</a:t>
            </a:r>
            <a:r>
              <a:rPr lang="en-ID" sz="12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  </a:t>
            </a:r>
            <a:r>
              <a:rPr lang="en-ID" sz="12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dan </a:t>
            </a:r>
            <a:r>
              <a:rPr lang="en-ID" sz="1200" kern="100" dirty="0" err="1">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countifs</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endParaRPr lang="en-ID"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986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071430-CCF8-379C-9F1E-14BEE4459818}"/>
              </a:ext>
            </a:extLst>
          </p:cNvPr>
          <p:cNvSpPr txBox="1"/>
          <p:nvPr/>
        </p:nvSpPr>
        <p:spPr>
          <a:xfrm>
            <a:off x="0" y="0"/>
            <a:ext cx="1850186" cy="400110"/>
          </a:xfrm>
          <a:prstGeom prst="rect">
            <a:avLst/>
          </a:prstGeom>
          <a:noFill/>
        </p:spPr>
        <p:txBody>
          <a:bodyPr wrap="none" rtlCol="0">
            <a:spAutoFit/>
          </a:bodyPr>
          <a:lstStyle/>
          <a:p>
            <a:r>
              <a:rPr lang="en-US" sz="2000" b="1" dirty="0">
                <a:solidFill>
                  <a:schemeClr val="accent5"/>
                </a:solidFill>
              </a:rPr>
              <a:t>Final Result 3</a:t>
            </a:r>
            <a:endParaRPr lang="en-ID" sz="2000" b="1" dirty="0">
              <a:solidFill>
                <a:schemeClr val="accent5"/>
              </a:solidFill>
            </a:endParaRPr>
          </a:p>
        </p:txBody>
      </p:sp>
      <p:pic>
        <p:nvPicPr>
          <p:cNvPr id="5" name="Picture 4">
            <a:extLst>
              <a:ext uri="{FF2B5EF4-FFF2-40B4-BE49-F238E27FC236}">
                <a16:creationId xmlns:a16="http://schemas.microsoft.com/office/drawing/2014/main" id="{2679AEC4-7649-89E6-84C9-FBDF2A9B1EC0}"/>
              </a:ext>
            </a:extLst>
          </p:cNvPr>
          <p:cNvPicPr>
            <a:picLocks noChangeAspect="1"/>
          </p:cNvPicPr>
          <p:nvPr/>
        </p:nvPicPr>
        <p:blipFill>
          <a:blip r:embed="rId2"/>
          <a:stretch>
            <a:fillRect/>
          </a:stretch>
        </p:blipFill>
        <p:spPr>
          <a:xfrm>
            <a:off x="4169716" y="341668"/>
            <a:ext cx="3410426" cy="1476581"/>
          </a:xfrm>
          <a:prstGeom prst="rect">
            <a:avLst/>
          </a:prstGeom>
        </p:spPr>
      </p:pic>
      <p:pic>
        <p:nvPicPr>
          <p:cNvPr id="6" name="Picture 5">
            <a:extLst>
              <a:ext uri="{FF2B5EF4-FFF2-40B4-BE49-F238E27FC236}">
                <a16:creationId xmlns:a16="http://schemas.microsoft.com/office/drawing/2014/main" id="{F45F710B-D8A9-9BF0-CED6-240C37F2B68A}"/>
              </a:ext>
            </a:extLst>
          </p:cNvPr>
          <p:cNvPicPr>
            <a:picLocks noChangeAspect="1"/>
          </p:cNvPicPr>
          <p:nvPr/>
        </p:nvPicPr>
        <p:blipFill>
          <a:blip r:embed="rId3"/>
          <a:stretch>
            <a:fillRect/>
          </a:stretch>
        </p:blipFill>
        <p:spPr>
          <a:xfrm>
            <a:off x="349810" y="1168247"/>
            <a:ext cx="3609145" cy="2706859"/>
          </a:xfrm>
          <a:prstGeom prst="rect">
            <a:avLst/>
          </a:prstGeom>
        </p:spPr>
      </p:pic>
      <p:sp>
        <p:nvSpPr>
          <p:cNvPr id="4" name="TextBox 3">
            <a:extLst>
              <a:ext uri="{FF2B5EF4-FFF2-40B4-BE49-F238E27FC236}">
                <a16:creationId xmlns:a16="http://schemas.microsoft.com/office/drawing/2014/main" id="{3247B2E0-59AB-0857-2339-801B4A92B462}"/>
              </a:ext>
            </a:extLst>
          </p:cNvPr>
          <p:cNvSpPr txBox="1"/>
          <p:nvPr/>
        </p:nvSpPr>
        <p:spPr>
          <a:xfrm>
            <a:off x="3958955" y="1936013"/>
            <a:ext cx="4384964" cy="3265189"/>
          </a:xfrm>
          <a:prstGeom prst="rect">
            <a:avLst/>
          </a:prstGeom>
          <a:noFill/>
        </p:spPr>
        <p:txBody>
          <a:bodyPr wrap="square">
            <a:spAutoFit/>
          </a:bodyPr>
          <a:lstStyle/>
          <a:p>
            <a:pPr algn="just">
              <a:lnSpc>
                <a:spcPct val="107000"/>
              </a:lnSpc>
              <a:spcAft>
                <a:spcPts val="800"/>
              </a:spcAft>
            </a:pP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Rumus</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digunakan</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untuk</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mengisi</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10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kolom</a:t>
            </a:r>
            <a:r>
              <a:rPr lang="en-US" sz="1100" kern="1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performance</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Menggunakan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fungsi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if.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Namun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sebelum</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perlu</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Mengetahui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ingin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diuji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kondisinya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(value) dan juga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kriteria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dimasukan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value_if</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Value if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memeriksa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kondisinya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benar</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atau</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salah dan value if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juga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akanmenampilkan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jika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salah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dilanjutkan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perhitungan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selanjutnya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begitu</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seterusnya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sampai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pada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salah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akhir</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(false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akhir</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kenapa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seperti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itu</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karena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pada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kasus</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kriteria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digunakan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banyak</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diperlukan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if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bertingkat</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Sebagai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penjelasan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pada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kasus</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I2 dan j2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teryata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lebih</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dihasilkan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salah (false)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maka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perhitungan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lanjutkan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kembali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sampai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dengan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salah (false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akhir</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menghasilkan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excellent. Dan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nilai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excelllen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inilah</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yang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akan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ditampilkan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pada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sel</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k2.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darg</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mouse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kebawah</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mengetahui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hasil</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di k3 dan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seterusnya</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dalam</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kasus</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ini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dihasilkan</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rumus</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if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ber-bertingkat</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sebagai</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r>
              <a:rPr lang="en-US" sz="1100" kern="0" dirty="0" err="1">
                <a:solidFill>
                  <a:srgbClr val="000000"/>
                </a:solidFill>
                <a:effectLst/>
                <a:latin typeface="Arial" panose="020B0604020202020204" pitchFamily="34" charset="0"/>
                <a:ea typeface="Arial" panose="020B0604020202020204" pitchFamily="34" charset="0"/>
                <a:cs typeface="Times New Roman" panose="02020603050405020304" pitchFamily="18" charset="0"/>
              </a:rPr>
              <a:t>berikut</a:t>
            </a:r>
            <a:r>
              <a:rPr lang="en-US" sz="1100" kern="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endParaRPr lang="en-ID"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solidFill>
                  <a:srgbClr val="000000"/>
                </a:solidFill>
                <a:effectLst/>
                <a:highlight>
                  <a:srgbClr val="00FF00"/>
                </a:highlight>
                <a:latin typeface="Arial" panose="020B0604020202020204" pitchFamily="34" charset="0"/>
                <a:ea typeface="Arial" panose="020B0604020202020204" pitchFamily="34" charset="0"/>
                <a:cs typeface="Times New Roman" panose="02020603050405020304" pitchFamily="18" charset="0"/>
              </a:rPr>
              <a:t>=IF(I2&lt;3;"BAD";IF(J2&lt;1000;"BAD";IF(I2&lt;6;"GOOD";IF(J2&lt;3500;"GOOD";"EXCELLENT"))))</a:t>
            </a:r>
            <a:endParaRPr lang="en-ID"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5796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818</TotalTime>
  <Words>3585</Words>
  <Application>Microsoft Office PowerPoint</Application>
  <PresentationFormat>Peragaan Layar (16:9)</PresentationFormat>
  <Paragraphs>171</Paragraphs>
  <Slides>37</Slides>
  <Notes>10</Notes>
  <HiddenSlides>0</HiddenSlides>
  <MMClips>0</MMClips>
  <ScaleCrop>false</ScaleCrop>
  <HeadingPairs>
    <vt:vector size="4" baseType="variant">
      <vt:variant>
        <vt:lpstr>Tema</vt:lpstr>
      </vt:variant>
      <vt:variant>
        <vt:i4>1</vt:i4>
      </vt:variant>
      <vt:variant>
        <vt:lpstr>Judul Slide</vt:lpstr>
      </vt:variant>
      <vt:variant>
        <vt:i4>37</vt:i4>
      </vt:variant>
    </vt:vector>
  </HeadingPairs>
  <TitlesOfParts>
    <vt:vector size="38" baseType="lpstr">
      <vt:lpstr>Simple Light</vt:lpstr>
      <vt:lpstr>Presentasi PowerPoint</vt:lpstr>
      <vt:lpstr>Data Validation, Data Visualizzation, Vlookup, &amp; Index Match</vt:lpstr>
      <vt:lpstr>Presentasi PowerPoint</vt:lpstr>
      <vt:lpstr>Presentasi PowerPoint</vt:lpstr>
      <vt:lpstr>Study case  kali ditugaskan  untuk menerpakan hasil pembelajaran. Dengan cara  mengatur kembali data yang tidak  terstruktur dari data data penjualan yang terlampir dan menganalis hasil kinerja penjualan. Hasilnya kemudian akan ditampilkan pada slide slide selanjutnya.</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Untuk dapat meyusun data dengan benar maka membutuhkan data yang terdapat pada sheet kostumer dan sheet produk.</vt:lpstr>
      <vt:lpstr>Data yang akan diambil disheet prouduk masih berupa data csv. Untuk dapat mengambil datanya maka perlu melakukan cleasing dengan menggunkan kode macro atau text the column. Disini cara yang digunakan adalah text the column. Gunakan perekaman macro agar bisa di jadikan modul untuk data celasing selanjutnya di sheet cleasing Vba. Jika langkah tersebut dilakukan dengan benar maka akan terpampang seperti gambar diatas. Setelah itu untuk memindahkan data ke sheet order data dilakukan dengan rumus vlookup dikarenkan data yang dicari berada di sebelah kiri. Rumus vlookup yang digunakan pada study case  kali ini terpapar seperti di atas. </vt:lpstr>
      <vt:lpstr>Untuk dapat mengisi range category sama saja dengan menggunakan rumus vlookup. Namun untuk sub kategori sedikit berbeda maka perlu mnggunkan cara yang lain seperti offset match, vlookup chosee, adrees match atau index match. Namun yang di gunakan pada study case kali ini adalah index match. Gunakan angka 0 untuk melakukan pencarian yang tepat sehingga tidak menjadi masalah jika dimasukan kedalam pipyotable.</vt:lpstr>
      <vt:lpstr>Untuk dapat membuat grafik seperti maka data yang dirunutkan tadi perlu diringkas kembali. Cara meringkasnya itu dengan menggunakan pivotabale. </vt:lpstr>
      <vt:lpstr>Untuk dapat membuat pivotable maka membutuhkan data yang tadi dirunutkan. Fungsi pivotable disini untuk meringkas data yang ingin diambil. Ringkasan ini merupakan tujuan yang ingin diperoleh. Oleh sebab itu penting untuk mengetahui tujuannya. Misalnya tujuanya itu ingin mengetahui data penjualan dari tahun ketahun maka yang di ringkas oleh pivotable adalah data tahuanan dari penjualan. Gunakan caculated filed untuk menghitung antar field ataupun item ringkasan atau pivotable yang lain. Hal ini berguna untuk mendapatkan data baru yang ridak ada pada table sumber pivotable.</vt:lpstr>
      <vt:lpstr>Sebelum masuk kepejelasan grafik. Saya ingin menjelaskan pembuatan mesin pencarian terlebih dahulu. Untuk membuatnya ada banyak cara misalnya dengan vba. Namun cara yang saya lakaukan adalah cara yang saya kuasai menggunakan data validation. Langkah  pertama perlu melakukan data validation terlebih dahulu. Gunanya untuk membuat kata kunci vlookup. Kemudian lakukan vlookup pada kolom kategori dan segmen dengan menggunakan kata kunci data validation. Gunanya adalah agar sel country dan segment bisa mengyesuaiakan otomatis apa bila mengetik (mencari data) nama costumer. Gunakan ifna agar mengganti error ifna dengan data tidak ada. Fungsinya agar mesin pencariannya bisa dipahami oleh kalangan yang lebih luas terutama mereka yang tidak mengerti excel..</vt:lpstr>
      <vt:lpstr>Untuk membuat grafik tinggal diblok saja pipotable ya masuk kemenu pivotable analise lanjut ke submenu pivocart. Lantas pilih chart yang ingin divisualisasikan misalnya gaya line. Gunakan menu format  untuk mengubah model grafik misalnya jika ingin menumpulkan line maka centang smote line atau jika ingin mengubah font pilih number lalu masukan  format angka yang diinginkan misalnya #.###.. Jt. </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45</cp:revision>
  <dcterms:modified xsi:type="dcterms:W3CDTF">2025-07-11T21:20:19Z</dcterms:modified>
</cp:coreProperties>
</file>